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3"/>
  </p:notesMasterIdLst>
  <p:sldIdLst>
    <p:sldId id="488" r:id="rId2"/>
    <p:sldId id="256" r:id="rId3"/>
    <p:sldId id="489" r:id="rId4"/>
    <p:sldId id="385" r:id="rId5"/>
    <p:sldId id="483" r:id="rId6"/>
    <p:sldId id="484" r:id="rId7"/>
    <p:sldId id="398" r:id="rId8"/>
    <p:sldId id="485" r:id="rId9"/>
    <p:sldId id="330" r:id="rId10"/>
    <p:sldId id="512" r:id="rId11"/>
    <p:sldId id="445" r:id="rId12"/>
    <p:sldId id="257" r:id="rId13"/>
    <p:sldId id="270" r:id="rId14"/>
    <p:sldId id="490" r:id="rId15"/>
    <p:sldId id="491" r:id="rId16"/>
    <p:sldId id="510" r:id="rId17"/>
    <p:sldId id="499" r:id="rId18"/>
    <p:sldId id="514" r:id="rId19"/>
    <p:sldId id="492" r:id="rId20"/>
    <p:sldId id="487" r:id="rId21"/>
    <p:sldId id="356" r:id="rId22"/>
    <p:sldId id="260" r:id="rId23"/>
    <p:sldId id="261" r:id="rId24"/>
    <p:sldId id="262" r:id="rId25"/>
    <p:sldId id="267" r:id="rId26"/>
    <p:sldId id="486" r:id="rId27"/>
    <p:sldId id="263" r:id="rId28"/>
    <p:sldId id="507" r:id="rId29"/>
    <p:sldId id="265" r:id="rId30"/>
    <p:sldId id="266" r:id="rId31"/>
    <p:sldId id="268" r:id="rId32"/>
    <p:sldId id="274" r:id="rId33"/>
    <p:sldId id="275" r:id="rId34"/>
    <p:sldId id="264" r:id="rId35"/>
    <p:sldId id="276" r:id="rId36"/>
    <p:sldId id="259" r:id="rId37"/>
    <p:sldId id="277" r:id="rId38"/>
    <p:sldId id="278" r:id="rId39"/>
    <p:sldId id="279" r:id="rId40"/>
    <p:sldId id="280" r:id="rId41"/>
    <p:sldId id="282" r:id="rId42"/>
    <p:sldId id="511" r:id="rId43"/>
    <p:sldId id="283" r:id="rId44"/>
    <p:sldId id="284" r:id="rId45"/>
    <p:sldId id="285" r:id="rId46"/>
    <p:sldId id="281" r:id="rId47"/>
    <p:sldId id="286" r:id="rId48"/>
    <p:sldId id="287" r:id="rId49"/>
    <p:sldId id="493" r:id="rId50"/>
    <p:sldId id="288" r:id="rId51"/>
    <p:sldId id="509" r:id="rId52"/>
    <p:sldId id="289" r:id="rId53"/>
    <p:sldId id="290" r:id="rId54"/>
    <p:sldId id="291" r:id="rId55"/>
    <p:sldId id="292" r:id="rId56"/>
    <p:sldId id="293" r:id="rId57"/>
    <p:sldId id="294" r:id="rId58"/>
    <p:sldId id="508" r:id="rId59"/>
    <p:sldId id="295" r:id="rId60"/>
    <p:sldId id="355" r:id="rId61"/>
    <p:sldId id="297" r:id="rId62"/>
    <p:sldId id="515"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4" r:id="rId79"/>
    <p:sldId id="319" r:id="rId80"/>
    <p:sldId id="315" r:id="rId81"/>
    <p:sldId id="316" r:id="rId82"/>
    <p:sldId id="506" r:id="rId83"/>
    <p:sldId id="317" r:id="rId84"/>
    <p:sldId id="318" r:id="rId85"/>
    <p:sldId id="320" r:id="rId86"/>
    <p:sldId id="322" r:id="rId87"/>
    <p:sldId id="324" r:id="rId88"/>
    <p:sldId id="325" r:id="rId89"/>
    <p:sldId id="326" r:id="rId90"/>
    <p:sldId id="321" r:id="rId91"/>
    <p:sldId id="328" r:id="rId92"/>
    <p:sldId id="323" r:id="rId93"/>
    <p:sldId id="335" r:id="rId94"/>
    <p:sldId id="332" r:id="rId95"/>
    <p:sldId id="333" r:id="rId96"/>
    <p:sldId id="336" r:id="rId97"/>
    <p:sldId id="337" r:id="rId98"/>
    <p:sldId id="338" r:id="rId99"/>
    <p:sldId id="340" r:id="rId100"/>
    <p:sldId id="334" r:id="rId101"/>
    <p:sldId id="341" r:id="rId102"/>
    <p:sldId id="342" r:id="rId103"/>
    <p:sldId id="343" r:id="rId104"/>
    <p:sldId id="345" r:id="rId105"/>
    <p:sldId id="346" r:id="rId106"/>
    <p:sldId id="348" r:id="rId107"/>
    <p:sldId id="494" r:id="rId108"/>
    <p:sldId id="349" r:id="rId109"/>
    <p:sldId id="350" r:id="rId110"/>
    <p:sldId id="417" r:id="rId111"/>
    <p:sldId id="354" r:id="rId112"/>
    <p:sldId id="351" r:id="rId113"/>
    <p:sldId id="352" r:id="rId114"/>
    <p:sldId id="353" r:id="rId115"/>
    <p:sldId id="357" r:id="rId116"/>
    <p:sldId id="358" r:id="rId117"/>
    <p:sldId id="359" r:id="rId118"/>
    <p:sldId id="360" r:id="rId119"/>
    <p:sldId id="361" r:id="rId120"/>
    <p:sldId id="362" r:id="rId121"/>
    <p:sldId id="363" r:id="rId122"/>
    <p:sldId id="364" r:id="rId123"/>
    <p:sldId id="365" r:id="rId124"/>
    <p:sldId id="331" r:id="rId125"/>
    <p:sldId id="347" r:id="rId126"/>
    <p:sldId id="366" r:id="rId127"/>
    <p:sldId id="367" r:id="rId128"/>
    <p:sldId id="368" r:id="rId129"/>
    <p:sldId id="369" r:id="rId130"/>
    <p:sldId id="370" r:id="rId131"/>
    <p:sldId id="371" r:id="rId132"/>
    <p:sldId id="501" r:id="rId133"/>
    <p:sldId id="372" r:id="rId134"/>
    <p:sldId id="373" r:id="rId135"/>
    <p:sldId id="374" r:id="rId136"/>
    <p:sldId id="502" r:id="rId137"/>
    <p:sldId id="375" r:id="rId138"/>
    <p:sldId id="376" r:id="rId139"/>
    <p:sldId id="497" r:id="rId140"/>
    <p:sldId id="377" r:id="rId141"/>
    <p:sldId id="378" r:id="rId142"/>
    <p:sldId id="379" r:id="rId143"/>
    <p:sldId id="380" r:id="rId144"/>
    <p:sldId id="498" r:id="rId145"/>
    <p:sldId id="381" r:id="rId146"/>
    <p:sldId id="495" r:id="rId147"/>
    <p:sldId id="382" r:id="rId148"/>
    <p:sldId id="383" r:id="rId149"/>
    <p:sldId id="386" r:id="rId150"/>
    <p:sldId id="388" r:id="rId151"/>
    <p:sldId id="384" r:id="rId152"/>
    <p:sldId id="394" r:id="rId153"/>
    <p:sldId id="496" r:id="rId154"/>
    <p:sldId id="505" r:id="rId155"/>
    <p:sldId id="430" r:id="rId156"/>
    <p:sldId id="420" r:id="rId157"/>
    <p:sldId id="402" r:id="rId158"/>
    <p:sldId id="410" r:id="rId159"/>
    <p:sldId id="403" r:id="rId160"/>
    <p:sldId id="404" r:id="rId161"/>
    <p:sldId id="411" r:id="rId162"/>
    <p:sldId id="504" r:id="rId163"/>
    <p:sldId id="416" r:id="rId164"/>
    <p:sldId id="427" r:id="rId165"/>
    <p:sldId id="413" r:id="rId166"/>
    <p:sldId id="407" r:id="rId167"/>
    <p:sldId id="423" r:id="rId168"/>
    <p:sldId id="426" r:id="rId169"/>
    <p:sldId id="409" r:id="rId170"/>
    <p:sldId id="433" r:id="rId171"/>
    <p:sldId id="422" r:id="rId172"/>
    <p:sldId id="434" r:id="rId173"/>
    <p:sldId id="429" r:id="rId174"/>
    <p:sldId id="418" r:id="rId175"/>
    <p:sldId id="435" r:id="rId176"/>
    <p:sldId id="432" r:id="rId177"/>
    <p:sldId id="513" r:id="rId178"/>
    <p:sldId id="436" r:id="rId179"/>
    <p:sldId id="428" r:id="rId180"/>
    <p:sldId id="437" r:id="rId181"/>
    <p:sldId id="443" r:id="rId182"/>
    <p:sldId id="500" r:id="rId183"/>
    <p:sldId id="439" r:id="rId184"/>
    <p:sldId id="453" r:id="rId185"/>
    <p:sldId id="444" r:id="rId186"/>
    <p:sldId id="447" r:id="rId187"/>
    <p:sldId id="448" r:id="rId188"/>
    <p:sldId id="449" r:id="rId189"/>
    <p:sldId id="450" r:id="rId190"/>
    <p:sldId id="451" r:id="rId191"/>
    <p:sldId id="452" r:id="rId192"/>
    <p:sldId id="503" r:id="rId193"/>
    <p:sldId id="442" r:id="rId194"/>
    <p:sldId id="446" r:id="rId195"/>
    <p:sldId id="405" r:id="rId196"/>
    <p:sldId id="329" r:id="rId197"/>
    <p:sldId id="408" r:id="rId198"/>
    <p:sldId id="424" r:id="rId199"/>
    <p:sldId id="441" r:id="rId200"/>
    <p:sldId id="516" r:id="rId201"/>
    <p:sldId id="455" r:id="rId2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46" y="74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11848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3BBE8C-0A00-460F-B627-0F8F2955EB48}" type="datetimeFigureOut">
              <a:rPr lang="ar-SA" smtClean="0"/>
              <a:t>09/14/1433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1B0BFB-11FC-44A4-A161-C682F2AB32CA}" type="slidenum">
              <a:rPr lang="ar-SA" smtClean="0"/>
              <a:t>‹#›</a:t>
            </a:fld>
            <a:endParaRPr lang="ar-SA"/>
          </a:p>
        </p:txBody>
      </p:sp>
    </p:spTree>
    <p:extLst>
      <p:ext uri="{BB962C8B-B14F-4D97-AF65-F5344CB8AC3E}">
        <p14:creationId xmlns:p14="http://schemas.microsoft.com/office/powerpoint/2010/main" val="22658315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91B0BFB-11FC-44A4-A161-C682F2AB32CA}" type="slidenum">
              <a:rPr lang="ar-SA" smtClean="0"/>
              <a:t>31</a:t>
            </a:fld>
            <a:endParaRPr lang="ar-SA"/>
          </a:p>
        </p:txBody>
      </p:sp>
    </p:spTree>
    <p:extLst>
      <p:ext uri="{BB962C8B-B14F-4D97-AF65-F5344CB8AC3E}">
        <p14:creationId xmlns:p14="http://schemas.microsoft.com/office/powerpoint/2010/main" val="8019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91B0BFB-11FC-44A4-A161-C682F2AB32CA}" type="slidenum">
              <a:rPr lang="ar-SA" smtClean="0"/>
              <a:t>103</a:t>
            </a:fld>
            <a:endParaRPr lang="ar-SA"/>
          </a:p>
        </p:txBody>
      </p:sp>
    </p:spTree>
    <p:extLst>
      <p:ext uri="{BB962C8B-B14F-4D97-AF65-F5344CB8AC3E}">
        <p14:creationId xmlns:p14="http://schemas.microsoft.com/office/powerpoint/2010/main" val="420652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91B0BFB-11FC-44A4-A161-C682F2AB32CA}" type="slidenum">
              <a:rPr lang="ar-SA" smtClean="0"/>
              <a:t>188</a:t>
            </a:fld>
            <a:endParaRPr lang="ar-SA"/>
          </a:p>
        </p:txBody>
      </p:sp>
    </p:spTree>
    <p:extLst>
      <p:ext uri="{BB962C8B-B14F-4D97-AF65-F5344CB8AC3E}">
        <p14:creationId xmlns:p14="http://schemas.microsoft.com/office/powerpoint/2010/main" val="326623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384600" y="2204864"/>
            <a:ext cx="4041491" cy="1754326"/>
          </a:xfrm>
          <a:prstGeom prst="rect">
            <a:avLst/>
          </a:prstGeom>
          <a:noFill/>
        </p:spPr>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قصاصات ملهمة </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 بناء الذات</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rot="620887">
            <a:off x="6923082" y="4163140"/>
            <a:ext cx="2111737" cy="1569660"/>
          </a:xfrm>
          <a:prstGeom prst="rect">
            <a:avLst/>
          </a:prstGeom>
        </p:spPr>
        <p:txBody>
          <a:bodyPr wrap="square">
            <a:spAutoFit/>
          </a:bodyPr>
          <a:lstStyle/>
          <a:p>
            <a:pPr lvl="0" algn="ct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200 قول من وحي تجارب الناجحين</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1835696" y="1057091"/>
            <a:ext cx="3195105" cy="584775"/>
          </a:xfrm>
          <a:prstGeom prst="rect">
            <a:avLst/>
          </a:prstGeom>
          <a:noFill/>
        </p:spPr>
        <p:txBody>
          <a:bodyPr wrap="none" lIns="91440" tIns="45720" rIns="91440" bIns="45720">
            <a:spAutoFit/>
          </a:bodyPr>
          <a:lstStyle/>
          <a:p>
            <a:pPr algn="ct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بسم الله الرحمن الرحيم</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9032" cy="69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9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5067" y="2967334"/>
            <a:ext cx="4572000" cy="1938992"/>
          </a:xfrm>
          <a:prstGeom prst="rect">
            <a:avLst/>
          </a:prstGeom>
        </p:spPr>
        <p:txBody>
          <a:bodyPr>
            <a:spAutoFit/>
          </a:bodyPr>
          <a:lstStyle/>
          <a:p>
            <a:pPr algn="ctr"/>
            <a:r>
              <a:rPr lang="ar-SA" sz="2000" b="1" dirty="0"/>
              <a:t>الحياة الحقيقية هي نعمة  لا يفوز بها إلا الشجاع الجسور الذي يعيش في مجازفات دائمة ويقتحم أراض جديدة من العمل والفكر والعاطفة </a:t>
            </a:r>
            <a:r>
              <a:rPr lang="ar-SA" sz="2000" b="1" dirty="0" smtClean="0"/>
              <a:t>.</a:t>
            </a:r>
          </a:p>
          <a:p>
            <a:pPr algn="ctr"/>
            <a:endParaRPr lang="ar-SA" sz="2000" b="1" dirty="0" smtClean="0"/>
          </a:p>
          <a:p>
            <a:pPr algn="ctr"/>
            <a:endParaRPr lang="ar-SA" sz="2000" b="1" dirty="0"/>
          </a:p>
          <a:p>
            <a:pPr algn="ctr"/>
            <a:r>
              <a:rPr lang="ar-SA" sz="2000" b="1" dirty="0" smtClean="0"/>
              <a:t>د.مصطفى محمود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5846" y="1183204"/>
            <a:ext cx="2366353" cy="584775"/>
          </a:xfrm>
          <a:prstGeom prst="rect">
            <a:avLst/>
          </a:prstGeom>
          <a:noFill/>
        </p:spPr>
        <p:txBody>
          <a:bodyPr wrap="none" rtlCol="1">
            <a:spAutoFit/>
          </a:bodyPr>
          <a:lstStyle/>
          <a:p>
            <a:r>
              <a:rPr lang="ar-SA" sz="3200" b="1" dirty="0" smtClean="0"/>
              <a:t>القصاصةالتاسعة</a:t>
            </a:r>
          </a:p>
        </p:txBody>
      </p:sp>
    </p:spTree>
    <p:extLst>
      <p:ext uri="{BB962C8B-B14F-4D97-AF65-F5344CB8AC3E}">
        <p14:creationId xmlns:p14="http://schemas.microsoft.com/office/powerpoint/2010/main" val="16410831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9792" y="3015034"/>
            <a:ext cx="5149006" cy="2268091"/>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من أجمل الأحاسيس هو الشعور من</a:t>
            </a:r>
          </a:p>
          <a:p>
            <a:pPr marL="0" indent="0" algn="ctr">
              <a:buNone/>
            </a:pPr>
            <a:r>
              <a:rPr lang="ar-SA" sz="2400" b="1" dirty="0" smtClean="0"/>
              <a:t> داخلك بأنك قمت بالخطوة الصحيحة </a:t>
            </a:r>
          </a:p>
          <a:p>
            <a:pPr algn="ctr">
              <a:buFontTx/>
              <a:buNone/>
            </a:pPr>
            <a:r>
              <a:rPr lang="ar-SA" sz="2400" b="1" dirty="0" smtClean="0"/>
              <a:t>حتى ولو عاداك العالم أجمع.</a:t>
            </a:r>
            <a:r>
              <a:rPr lang="en-US" sz="2400" dirty="0" smtClean="0"/>
              <a:t> </a:t>
            </a:r>
          </a:p>
          <a:p>
            <a:pPr algn="ctr">
              <a:buFontTx/>
              <a:buNone/>
            </a:pPr>
            <a:endParaRPr lang="ar-SA" sz="2400" dirty="0" smtClean="0"/>
          </a:p>
          <a:p>
            <a:pPr algn="ctr">
              <a:buFontTx/>
              <a:buNone/>
            </a:pPr>
            <a:endParaRPr lang="ar-SA" sz="2400" dirty="0" smtClean="0"/>
          </a:p>
          <a:p>
            <a:pPr algn="ctr">
              <a:buFontTx/>
              <a:buNone/>
            </a:pPr>
            <a:r>
              <a:rPr lang="ar-SA" sz="2400" b="1" dirty="0" smtClean="0"/>
              <a:t>كفاح فياض</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(99)</a:t>
            </a:r>
          </a:p>
        </p:txBody>
      </p:sp>
    </p:spTree>
    <p:extLst>
      <p:ext uri="{BB962C8B-B14F-4D97-AF65-F5344CB8AC3E}">
        <p14:creationId xmlns:p14="http://schemas.microsoft.com/office/powerpoint/2010/main" val="11055367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990179" y="2564904"/>
            <a:ext cx="44887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ar-SA" sz="2400" b="1" dirty="0" smtClean="0"/>
          </a:p>
          <a:p>
            <a:pPr algn="ctr"/>
            <a:r>
              <a:rPr lang="ar-SA" sz="2400" b="1" dirty="0" smtClean="0"/>
              <a:t>حياتك </a:t>
            </a:r>
            <a:r>
              <a:rPr lang="ar-SA" sz="2400" b="1" dirty="0"/>
              <a:t>من صنع أفكارك .. </a:t>
            </a:r>
            <a:endParaRPr lang="ar-SA" sz="2400" b="1" dirty="0" smtClean="0"/>
          </a:p>
          <a:p>
            <a:pPr algn="ctr"/>
            <a:r>
              <a:rPr lang="ar-SA" sz="2400" b="1" dirty="0" smtClean="0"/>
              <a:t>سعادة </a:t>
            </a:r>
            <a:r>
              <a:rPr lang="ar-SA" sz="2400" b="1" dirty="0"/>
              <a:t>الإنسان أو شقاوته أو قلقه أو سكينته</a:t>
            </a:r>
          </a:p>
          <a:p>
            <a:pPr algn="ctr"/>
            <a:r>
              <a:rPr lang="ar-SA" sz="2400" b="1" dirty="0"/>
              <a:t> تنبع من نفسه وحدها فهو من </a:t>
            </a:r>
            <a:r>
              <a:rPr lang="ar-SA" sz="2400" b="1" dirty="0" smtClean="0"/>
              <a:t>يعطي</a:t>
            </a:r>
          </a:p>
          <a:p>
            <a:pPr algn="ctr"/>
            <a:r>
              <a:rPr lang="ar-SA" sz="2400" b="1" dirty="0" smtClean="0"/>
              <a:t> </a:t>
            </a:r>
            <a:r>
              <a:rPr lang="ar-SA" sz="2400" b="1" dirty="0"/>
              <a:t>الحياة لونها البهيج أو المعتم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23224"/>
            <a:ext cx="3824729" cy="1653647"/>
          </a:xfrm>
          <a:prstGeom prst="rect">
            <a:avLst/>
          </a:prstGeom>
        </p:spPr>
      </p:pic>
      <p:sp>
        <p:nvSpPr>
          <p:cNvPr id="4" name="TextBox 3"/>
          <p:cNvSpPr txBox="1"/>
          <p:nvPr/>
        </p:nvSpPr>
        <p:spPr>
          <a:xfrm>
            <a:off x="3383519" y="1183204"/>
            <a:ext cx="2483372" cy="584775"/>
          </a:xfrm>
          <a:prstGeom prst="rect">
            <a:avLst/>
          </a:prstGeom>
          <a:noFill/>
        </p:spPr>
        <p:txBody>
          <a:bodyPr wrap="none" rtlCol="1">
            <a:spAutoFit/>
          </a:bodyPr>
          <a:lstStyle/>
          <a:p>
            <a:r>
              <a:rPr lang="ar-SA" sz="3200" b="1" dirty="0" smtClean="0"/>
              <a:t>القصاصة (100)</a:t>
            </a:r>
          </a:p>
        </p:txBody>
      </p:sp>
      <p:sp>
        <p:nvSpPr>
          <p:cNvPr id="5" name="Rectangle 4"/>
          <p:cNvSpPr/>
          <p:nvPr/>
        </p:nvSpPr>
        <p:spPr>
          <a:xfrm>
            <a:off x="4573011" y="5172000"/>
            <a:ext cx="1685077" cy="461665"/>
          </a:xfrm>
          <a:prstGeom prst="rect">
            <a:avLst/>
          </a:prstGeom>
        </p:spPr>
        <p:txBody>
          <a:bodyPr wrap="none">
            <a:spAutoFit/>
          </a:bodyPr>
          <a:lstStyle/>
          <a:p>
            <a:pPr algn="ctr"/>
            <a:r>
              <a:rPr lang="ar-SA" sz="2400" b="1" dirty="0"/>
              <a:t>د.محمد الغزالي</a:t>
            </a:r>
          </a:p>
        </p:txBody>
      </p:sp>
    </p:spTree>
    <p:extLst>
      <p:ext uri="{BB962C8B-B14F-4D97-AF65-F5344CB8AC3E}">
        <p14:creationId xmlns:p14="http://schemas.microsoft.com/office/powerpoint/2010/main" val="13338265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907364" y="2996952"/>
            <a:ext cx="4680521"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ar-SA" sz="2400" b="1" dirty="0"/>
              <a:t>من أين أتتنا الفكرة القائلة أن الحياة </a:t>
            </a:r>
            <a:r>
              <a:rPr lang="ar-SA" sz="2400" b="1" dirty="0" smtClean="0"/>
              <a:t>الرغدة </a:t>
            </a:r>
            <a:r>
              <a:rPr lang="ar-SA" sz="2400" b="1" dirty="0"/>
              <a:t>المستقرة </a:t>
            </a:r>
            <a:r>
              <a:rPr lang="ar-SA" sz="2400" b="1" dirty="0" smtClean="0"/>
              <a:t>الهادئة </a:t>
            </a:r>
            <a:r>
              <a:rPr lang="ar-SA" sz="2400" b="1" dirty="0"/>
              <a:t>الخالية من الصعاب </a:t>
            </a:r>
            <a:r>
              <a:rPr lang="ar-SA" sz="2400" b="1" dirty="0" smtClean="0"/>
              <a:t>والعقبات </a:t>
            </a:r>
            <a:r>
              <a:rPr lang="ar-SA" sz="2400" b="1" dirty="0"/>
              <a:t>تخلق سعداء الرجال وعظمائهم ؟ ؟</a:t>
            </a:r>
          </a:p>
          <a:p>
            <a:pPr algn="ctr" rtl="0">
              <a:spcBef>
                <a:spcPct val="20000"/>
              </a:spcBef>
            </a:pPr>
            <a:r>
              <a:rPr lang="ar-SA" sz="2400" b="1" dirty="0" smtClean="0"/>
              <a:t>بل </a:t>
            </a:r>
            <a:r>
              <a:rPr lang="ar-SA" sz="2400" b="1" dirty="0"/>
              <a:t>إن الأمر على العكس </a:t>
            </a:r>
            <a:r>
              <a:rPr lang="ar-SA" sz="2400" b="1" dirty="0" smtClean="0"/>
              <a:t>تماما.</a:t>
            </a:r>
            <a:endParaRPr lang="ar-SA" sz="2400" b="1" dirty="0"/>
          </a:p>
          <a:p>
            <a:pPr algn="ct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6972" y="1183204"/>
            <a:ext cx="2483372" cy="584775"/>
          </a:xfrm>
          <a:prstGeom prst="rect">
            <a:avLst/>
          </a:prstGeom>
          <a:noFill/>
        </p:spPr>
        <p:txBody>
          <a:bodyPr wrap="none" rtlCol="1">
            <a:spAutoFit/>
          </a:bodyPr>
          <a:lstStyle/>
          <a:p>
            <a:r>
              <a:rPr lang="ar-SA" sz="3200" b="1" dirty="0" smtClean="0"/>
              <a:t>القصاصة (101)</a:t>
            </a:r>
          </a:p>
        </p:txBody>
      </p:sp>
      <p:sp>
        <p:nvSpPr>
          <p:cNvPr id="5" name="Rectangle 4"/>
          <p:cNvSpPr/>
          <p:nvPr/>
        </p:nvSpPr>
        <p:spPr>
          <a:xfrm>
            <a:off x="4786829" y="5083677"/>
            <a:ext cx="1420582" cy="461665"/>
          </a:xfrm>
          <a:prstGeom prst="rect">
            <a:avLst/>
          </a:prstGeom>
        </p:spPr>
        <p:txBody>
          <a:bodyPr wrap="none">
            <a:spAutoFit/>
          </a:bodyPr>
          <a:lstStyle/>
          <a:p>
            <a:pPr algn="ctr"/>
            <a:r>
              <a:rPr lang="ar-SA" sz="2400" b="1" dirty="0"/>
              <a:t>ديل كارنيجي</a:t>
            </a:r>
            <a:endParaRPr lang="en-US" sz="2400" b="1" dirty="0"/>
          </a:p>
        </p:txBody>
      </p:sp>
    </p:spTree>
    <p:extLst>
      <p:ext uri="{BB962C8B-B14F-4D97-AF65-F5344CB8AC3E}">
        <p14:creationId xmlns:p14="http://schemas.microsoft.com/office/powerpoint/2010/main" val="21569867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(102)</a:t>
            </a:r>
          </a:p>
        </p:txBody>
      </p:sp>
      <p:sp>
        <p:nvSpPr>
          <p:cNvPr id="5" name="Rectangle 4"/>
          <p:cNvSpPr/>
          <p:nvPr/>
        </p:nvSpPr>
        <p:spPr>
          <a:xfrm>
            <a:off x="2843808" y="2996952"/>
            <a:ext cx="4572000" cy="1938992"/>
          </a:xfrm>
          <a:prstGeom prst="rect">
            <a:avLst/>
          </a:prstGeom>
        </p:spPr>
        <p:txBody>
          <a:bodyPr>
            <a:spAutoFit/>
          </a:bodyPr>
          <a:lstStyle/>
          <a:p>
            <a:pPr algn="ctr" rtl="1"/>
            <a:r>
              <a:rPr lang="ar-SA" sz="2400" b="1" dirty="0"/>
              <a:t>عندما نركّز كل قوانا الجسدية و العقلية تتضاعف مقدرتنا على حل المشكلات بشكل كبير </a:t>
            </a:r>
            <a:r>
              <a:rPr lang="ar-SA" sz="2400" b="1" dirty="0" smtClean="0"/>
              <a:t>.</a:t>
            </a:r>
          </a:p>
          <a:p>
            <a:pPr algn="ctr" rtl="1"/>
            <a:endParaRPr lang="ar-SA" sz="2400" b="1" dirty="0" smtClean="0"/>
          </a:p>
          <a:p>
            <a:pPr algn="ctr" rtl="1"/>
            <a:r>
              <a:rPr lang="ar-SA" sz="2400" b="1" dirty="0" smtClean="0"/>
              <a:t> </a:t>
            </a:r>
            <a:r>
              <a:rPr lang="ar-SA" sz="2400" b="1" dirty="0"/>
              <a:t>(نورمان فنسنت بيل</a:t>
            </a:r>
            <a:r>
              <a:rPr lang="ar-SA" sz="2400" dirty="0"/>
              <a:t>)</a:t>
            </a:r>
            <a:r>
              <a:rPr lang="ar-SA" sz="2400" b="1" dirty="0"/>
              <a:t> </a:t>
            </a:r>
            <a:endParaRPr lang="en-US" sz="2400" dirty="0"/>
          </a:p>
        </p:txBody>
      </p:sp>
    </p:spTree>
    <p:extLst>
      <p:ext uri="{BB962C8B-B14F-4D97-AF65-F5344CB8AC3E}">
        <p14:creationId xmlns:p14="http://schemas.microsoft.com/office/powerpoint/2010/main" val="10680296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234294"/>
            <a:ext cx="2483372" cy="584775"/>
          </a:xfrm>
          <a:prstGeom prst="rect">
            <a:avLst/>
          </a:prstGeom>
          <a:noFill/>
        </p:spPr>
        <p:txBody>
          <a:bodyPr wrap="none" rtlCol="1">
            <a:spAutoFit/>
          </a:bodyPr>
          <a:lstStyle/>
          <a:p>
            <a:r>
              <a:rPr lang="ar-SA" sz="3200" b="1" dirty="0" smtClean="0"/>
              <a:t>القصاصة (103)</a:t>
            </a:r>
          </a:p>
        </p:txBody>
      </p:sp>
      <p:sp>
        <p:nvSpPr>
          <p:cNvPr id="5" name="Rectangle 4"/>
          <p:cNvSpPr/>
          <p:nvPr/>
        </p:nvSpPr>
        <p:spPr>
          <a:xfrm>
            <a:off x="3046237" y="3068960"/>
            <a:ext cx="4572000" cy="1938992"/>
          </a:xfrm>
          <a:prstGeom prst="rect">
            <a:avLst/>
          </a:prstGeom>
        </p:spPr>
        <p:txBody>
          <a:bodyPr>
            <a:spAutoFit/>
          </a:bodyPr>
          <a:lstStyle/>
          <a:p>
            <a:pPr algn="ctr"/>
            <a:r>
              <a:rPr lang="ar-SA" sz="2400" b="1" dirty="0"/>
              <a:t>استمتع بالأشياء الصغيرة، فقد يأتي اليوم </a:t>
            </a:r>
            <a:r>
              <a:rPr lang="ar-SA" sz="2400" b="1" dirty="0" smtClean="0"/>
              <a:t>الذي </a:t>
            </a:r>
            <a:r>
              <a:rPr lang="ar-SA" sz="2400" b="1" dirty="0"/>
              <a:t>تدرك فيه أنها كانت الأشياء </a:t>
            </a:r>
            <a:r>
              <a:rPr lang="ar-SA" sz="2400" b="1" dirty="0" smtClean="0"/>
              <a:t>الكبيرة.</a:t>
            </a:r>
          </a:p>
          <a:p>
            <a:pPr algn="ctr"/>
            <a:endParaRPr lang="ar-SA" sz="2400" b="1" dirty="0"/>
          </a:p>
          <a:p>
            <a:pPr algn="ctr"/>
            <a:endParaRPr lang="ar-SA" sz="2400" b="1" dirty="0" smtClean="0"/>
          </a:p>
          <a:p>
            <a:pPr algn="ctr"/>
            <a:r>
              <a:rPr lang="ar-SA" sz="2400" b="1" dirty="0" smtClean="0"/>
              <a:t>ابرهام لنكولن</a:t>
            </a:r>
            <a:endParaRPr lang="ar-SA" sz="2400" b="1" dirty="0"/>
          </a:p>
        </p:txBody>
      </p:sp>
    </p:spTree>
    <p:extLst>
      <p:ext uri="{BB962C8B-B14F-4D97-AF65-F5344CB8AC3E}">
        <p14:creationId xmlns:p14="http://schemas.microsoft.com/office/powerpoint/2010/main" val="16229821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4" y="256490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انشغل وابقى منشغلا  ..</a:t>
            </a:r>
          </a:p>
          <a:p>
            <a:pPr marL="0" indent="0" algn="ctr">
              <a:buNone/>
            </a:pPr>
            <a:r>
              <a:rPr lang="ar-SA" sz="2400" b="1" dirty="0" smtClean="0"/>
              <a:t> هو أرخص أصناف الدواء </a:t>
            </a:r>
          </a:p>
          <a:p>
            <a:pPr marL="0" indent="0" algn="ctr">
              <a:buNone/>
            </a:pPr>
            <a:r>
              <a:rPr lang="ar-SA" sz="2400" b="1" dirty="0" smtClean="0"/>
              <a:t>الموجود في العالم وأعظمها أثرا .</a:t>
            </a:r>
          </a:p>
          <a:p>
            <a:pPr marL="0" indent="0" algn="ctr">
              <a:buNone/>
            </a:pPr>
            <a:endParaRPr lang="ar-SA" sz="2400" b="1" dirty="0" smtClean="0"/>
          </a:p>
          <a:p>
            <a:pPr marL="0" indent="0" algn="ctr">
              <a:buNone/>
            </a:pPr>
            <a:endParaRPr lang="ar-SA" sz="2400" b="1" dirty="0"/>
          </a:p>
          <a:p>
            <a:pPr marL="0" indent="0" algn="ctr">
              <a:buNone/>
            </a:pPr>
            <a:r>
              <a:rPr lang="ar-SA" sz="2400" b="1" dirty="0" smtClean="0"/>
              <a:t>ديل كارنيجي</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3585" y="1219779"/>
            <a:ext cx="2483372" cy="584775"/>
          </a:xfrm>
          <a:prstGeom prst="rect">
            <a:avLst/>
          </a:prstGeom>
          <a:noFill/>
        </p:spPr>
        <p:txBody>
          <a:bodyPr wrap="none" rtlCol="1">
            <a:spAutoFit/>
          </a:bodyPr>
          <a:lstStyle/>
          <a:p>
            <a:r>
              <a:rPr lang="ar-SA" sz="3200" b="1" dirty="0" smtClean="0"/>
              <a:t>القصاصة (104)</a:t>
            </a:r>
          </a:p>
        </p:txBody>
      </p:sp>
    </p:spTree>
    <p:extLst>
      <p:ext uri="{BB962C8B-B14F-4D97-AF65-F5344CB8AC3E}">
        <p14:creationId xmlns:p14="http://schemas.microsoft.com/office/powerpoint/2010/main" val="39072918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0" y="2852936"/>
            <a:ext cx="6332240" cy="2376338"/>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التسليم بالأمر الواقع ذخيرة لا غنى</a:t>
            </a:r>
          </a:p>
          <a:p>
            <a:pPr marL="0" indent="0" algn="ctr">
              <a:buNone/>
            </a:pPr>
            <a:r>
              <a:rPr lang="ar-SA" sz="2400" b="1" dirty="0" smtClean="0"/>
              <a:t> عنها في رحلتنا عبر الحياة  ..</a:t>
            </a:r>
          </a:p>
          <a:p>
            <a:pPr marL="0" indent="0" algn="ctr">
              <a:buNone/>
            </a:pPr>
            <a:endParaRPr lang="ar-SA" sz="1600" b="1" dirty="0" smtClean="0"/>
          </a:p>
          <a:p>
            <a:pPr marL="0" indent="0" algn="ctr">
              <a:buNone/>
            </a:pPr>
            <a:endParaRPr lang="ar-SA" sz="1600" b="1" dirty="0" smtClean="0"/>
          </a:p>
          <a:p>
            <a:pPr marL="0" indent="0" algn="ctr">
              <a:buNone/>
            </a:pPr>
            <a:r>
              <a:rPr lang="ar-SA" sz="1600" b="1" dirty="0" smtClean="0"/>
              <a:t>                                                                                                                    </a:t>
            </a:r>
            <a:r>
              <a:rPr lang="ar-SA" sz="2400" b="1" dirty="0" smtClean="0"/>
              <a:t>شوبنهو</a:t>
            </a:r>
            <a:r>
              <a:rPr lang="ar-SA" sz="2000" b="1" dirty="0" smtClean="0"/>
              <a:t>ر</a:t>
            </a:r>
            <a:endParaRPr lang="en-US" sz="1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(105)</a:t>
            </a:r>
          </a:p>
        </p:txBody>
      </p:sp>
    </p:spTree>
    <p:extLst>
      <p:ext uri="{BB962C8B-B14F-4D97-AF65-F5344CB8AC3E}">
        <p14:creationId xmlns:p14="http://schemas.microsoft.com/office/powerpoint/2010/main" val="11198145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35696" y="2564904"/>
            <a:ext cx="6647971" cy="324028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إن الظروف ليست هي التي تمنحنا السعادة </a:t>
            </a:r>
          </a:p>
          <a:p>
            <a:pPr marL="0" indent="0" algn="ctr">
              <a:buNone/>
            </a:pPr>
            <a:r>
              <a:rPr lang="ar-SA" sz="2400" b="1" dirty="0" smtClean="0"/>
              <a:t>أو تسلبنا اياها وإنما كيفية استجابتنا</a:t>
            </a:r>
          </a:p>
          <a:p>
            <a:pPr marL="0" indent="0" algn="ctr">
              <a:buNone/>
            </a:pPr>
            <a:r>
              <a:rPr lang="ar-SA" sz="2400" b="1" dirty="0" smtClean="0"/>
              <a:t> لهذه الظروف هي التي تقرر مصيرنا   .</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3585" y="1183204"/>
            <a:ext cx="2483372" cy="584775"/>
          </a:xfrm>
          <a:prstGeom prst="rect">
            <a:avLst/>
          </a:prstGeom>
          <a:noFill/>
        </p:spPr>
        <p:txBody>
          <a:bodyPr wrap="none" rtlCol="1">
            <a:spAutoFit/>
          </a:bodyPr>
          <a:lstStyle/>
          <a:p>
            <a:r>
              <a:rPr lang="ar-SA" sz="3200" b="1" dirty="0" smtClean="0"/>
              <a:t>القصاصة (106)</a:t>
            </a:r>
          </a:p>
        </p:txBody>
      </p:sp>
    </p:spTree>
    <p:extLst>
      <p:ext uri="{BB962C8B-B14F-4D97-AF65-F5344CB8AC3E}">
        <p14:creationId xmlns:p14="http://schemas.microsoft.com/office/powerpoint/2010/main" val="7839288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0753" y="1157659"/>
            <a:ext cx="2483372" cy="584775"/>
          </a:xfrm>
          <a:prstGeom prst="rect">
            <a:avLst/>
          </a:prstGeom>
          <a:noFill/>
        </p:spPr>
        <p:txBody>
          <a:bodyPr wrap="none" rtlCol="1">
            <a:spAutoFit/>
          </a:bodyPr>
          <a:lstStyle/>
          <a:p>
            <a:r>
              <a:rPr lang="ar-SA" sz="3200" b="1" dirty="0" smtClean="0"/>
              <a:t>القصاصة (107)</a:t>
            </a:r>
          </a:p>
        </p:txBody>
      </p:sp>
      <p:sp>
        <p:nvSpPr>
          <p:cNvPr id="5" name="Rectangle 4"/>
          <p:cNvSpPr/>
          <p:nvPr/>
        </p:nvSpPr>
        <p:spPr>
          <a:xfrm>
            <a:off x="3046237" y="3212976"/>
            <a:ext cx="4572000" cy="1631216"/>
          </a:xfrm>
          <a:prstGeom prst="rect">
            <a:avLst/>
          </a:prstGeom>
        </p:spPr>
        <p:txBody>
          <a:bodyPr>
            <a:spAutoFit/>
          </a:bodyPr>
          <a:lstStyle/>
          <a:p>
            <a:pPr algn="ctr" rtl="1"/>
            <a:r>
              <a:rPr lang="ar-SA" sz="2000" b="1" dirty="0" smtClean="0"/>
              <a:t>الأشياء </a:t>
            </a:r>
            <a:r>
              <a:rPr lang="ar-SA" sz="2000" b="1" dirty="0"/>
              <a:t>التي تهمك يجب أن لا تكون تحت </a:t>
            </a:r>
            <a:endParaRPr lang="ar-SA" sz="2000" b="1" dirty="0" smtClean="0"/>
          </a:p>
          <a:p>
            <a:pPr algn="ctr" rtl="1"/>
            <a:r>
              <a:rPr lang="ar-SA" sz="2000" b="1" dirty="0" smtClean="0"/>
              <a:t>رحمة </a:t>
            </a:r>
            <a:r>
              <a:rPr lang="ar-SA" sz="2000" b="1" dirty="0"/>
              <a:t>الأشياء ذات الأهمية الأقل.  </a:t>
            </a:r>
            <a:endParaRPr lang="ar-SA" sz="2000" b="1" dirty="0" smtClean="0"/>
          </a:p>
          <a:p>
            <a:pPr algn="ctr" rtl="1"/>
            <a:endParaRPr lang="ar-SA" sz="2000" b="1" dirty="0" smtClean="0"/>
          </a:p>
          <a:p>
            <a:pPr algn="ctr" rtl="1"/>
            <a:r>
              <a:rPr lang="ar-SA" sz="2000" b="1" dirty="0" smtClean="0"/>
              <a:t>غوته</a:t>
            </a:r>
            <a:endParaRPr lang="ar-SA" sz="2000" b="1" dirty="0"/>
          </a:p>
          <a:p>
            <a:pPr algn="ctr" rtl="1"/>
            <a:endParaRPr lang="en-US" sz="2000" b="1" dirty="0"/>
          </a:p>
        </p:txBody>
      </p:sp>
    </p:spTree>
    <p:extLst>
      <p:ext uri="{BB962C8B-B14F-4D97-AF65-F5344CB8AC3E}">
        <p14:creationId xmlns:p14="http://schemas.microsoft.com/office/powerpoint/2010/main" val="17615624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07228" y="256490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بإمكان العقل أن يخلق وهو في</a:t>
            </a:r>
          </a:p>
          <a:p>
            <a:pPr marL="0" indent="0" algn="ctr">
              <a:buNone/>
            </a:pPr>
            <a:r>
              <a:rPr lang="ar-SA" sz="2400" b="1" dirty="0" smtClean="0"/>
              <a:t> مكانه مقيم من الجنة جحيما </a:t>
            </a:r>
          </a:p>
          <a:p>
            <a:pPr marL="0" indent="0" algn="ctr">
              <a:buNone/>
            </a:pPr>
            <a:r>
              <a:rPr lang="ar-SA" sz="2400" b="1" dirty="0" smtClean="0"/>
              <a:t> أو من الجحيم جنة .</a:t>
            </a:r>
          </a:p>
          <a:p>
            <a:pPr marL="0" indent="0" algn="ctr">
              <a:buNone/>
            </a:pPr>
            <a:endParaRPr lang="ar-SA" sz="2400" b="1" dirty="0" smtClean="0"/>
          </a:p>
          <a:p>
            <a:pPr marL="0" indent="0" algn="ctr">
              <a:buNone/>
            </a:pPr>
            <a:r>
              <a:rPr lang="ar-SA" sz="2400" b="1" dirty="0" smtClean="0"/>
              <a:t>                                                                                                                            ملتون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(108)</a:t>
            </a:r>
          </a:p>
        </p:txBody>
      </p:sp>
    </p:spTree>
    <p:extLst>
      <p:ext uri="{BB962C8B-B14F-4D97-AF65-F5344CB8AC3E}">
        <p14:creationId xmlns:p14="http://schemas.microsoft.com/office/powerpoint/2010/main" val="29962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32946" y="2875586"/>
            <a:ext cx="5470525" cy="3508559"/>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latin typeface="Arial"/>
              </a:rPr>
              <a:t>كن عظيماً فيما تفكر ، وفيما تعمل</a:t>
            </a:r>
          </a:p>
          <a:p>
            <a:pPr algn="ctr">
              <a:buFontTx/>
              <a:buNone/>
            </a:pPr>
            <a:r>
              <a:rPr lang="ar-SA" sz="2400" b="1" dirty="0" smtClean="0"/>
              <a:t> وفيما تهدف ، تجدك ارتقيت</a:t>
            </a:r>
          </a:p>
          <a:p>
            <a:pPr algn="ctr">
              <a:buFontTx/>
              <a:buNone/>
            </a:pPr>
            <a:r>
              <a:rPr lang="ar-SA" sz="2400" b="1" dirty="0" smtClean="0"/>
              <a:t>وارتقى بك من حولك ، وبلغت منازل العظماء</a:t>
            </a:r>
          </a:p>
          <a:p>
            <a:pPr algn="ctr">
              <a:buFontTx/>
              <a:buNone/>
            </a:pPr>
            <a:r>
              <a:rPr lang="ar-SA" sz="2400" b="1" dirty="0" smtClean="0"/>
              <a:t> في الدنيا قبل الآخرة </a:t>
            </a:r>
          </a:p>
          <a:p>
            <a:pPr algn="ctr">
              <a:buFontTx/>
              <a:buNone/>
            </a:pPr>
            <a:endParaRPr lang="ar-SA" sz="2400" b="1" dirty="0" smtClean="0"/>
          </a:p>
          <a:p>
            <a:pPr algn="ctr">
              <a:buFontTx/>
              <a:buNone/>
            </a:pPr>
            <a:r>
              <a:rPr lang="ar-SA" sz="2400" b="1" dirty="0" smtClean="0"/>
              <a:t>د.علي بادحدح</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623224"/>
            <a:ext cx="3896737" cy="1653647"/>
          </a:xfrm>
          <a:prstGeom prst="rect">
            <a:avLst/>
          </a:prstGeom>
        </p:spPr>
      </p:pic>
      <p:sp>
        <p:nvSpPr>
          <p:cNvPr id="4" name="TextBox 3"/>
          <p:cNvSpPr txBox="1"/>
          <p:nvPr/>
        </p:nvSpPr>
        <p:spPr>
          <a:xfrm>
            <a:off x="3419872" y="1219779"/>
            <a:ext cx="2517035" cy="584775"/>
          </a:xfrm>
          <a:prstGeom prst="rect">
            <a:avLst/>
          </a:prstGeom>
          <a:noFill/>
        </p:spPr>
        <p:txBody>
          <a:bodyPr wrap="none" rtlCol="1">
            <a:spAutoFit/>
          </a:bodyPr>
          <a:lstStyle/>
          <a:p>
            <a:r>
              <a:rPr lang="ar-SA" sz="3200" b="1" dirty="0" smtClean="0"/>
              <a:t>القصاصة العاشرة</a:t>
            </a:r>
          </a:p>
        </p:txBody>
      </p:sp>
    </p:spTree>
    <p:extLst>
      <p:ext uri="{BB962C8B-B14F-4D97-AF65-F5344CB8AC3E}">
        <p14:creationId xmlns:p14="http://schemas.microsoft.com/office/powerpoint/2010/main" val="25003772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146219" y="2924944"/>
            <a:ext cx="4392488" cy="20574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endParaRPr lang="ar-SA" sz="4000" b="1" dirty="0" smtClean="0">
              <a:cs typeface="PT Bold Heading" pitchFamily="2" charset="-78"/>
            </a:endParaRPr>
          </a:p>
        </p:txBody>
      </p:sp>
      <p:sp>
        <p:nvSpPr>
          <p:cNvPr id="3" name="Rectangle 2"/>
          <p:cNvSpPr/>
          <p:nvPr/>
        </p:nvSpPr>
        <p:spPr>
          <a:xfrm>
            <a:off x="2966707" y="3068960"/>
            <a:ext cx="4572000" cy="1938992"/>
          </a:xfrm>
          <a:prstGeom prst="rect">
            <a:avLst/>
          </a:prstGeom>
        </p:spPr>
        <p:txBody>
          <a:bodyPr>
            <a:spAutoFit/>
          </a:bodyPr>
          <a:lstStyle/>
          <a:p>
            <a:pPr algn="ctr" rtl="1"/>
            <a:r>
              <a:rPr lang="ar-SA" sz="2400" b="1" dirty="0"/>
              <a:t>إن الوسيلة الوحيدة للنجاح هي أن تؤدي خدمات أكثر وأفضل مما هو متوقع منك ، ومهما كانت المهمة. </a:t>
            </a:r>
            <a:endParaRPr lang="ar-SA" sz="2400" b="1" dirty="0" smtClean="0"/>
          </a:p>
          <a:p>
            <a:pPr algn="ctr" rtl="1"/>
            <a:endParaRPr lang="ar-SA" sz="2400" b="1" dirty="0" smtClean="0"/>
          </a:p>
          <a:p>
            <a:pPr algn="ctr" rtl="1"/>
            <a:r>
              <a:rPr lang="ar-SA" sz="2400" b="1" dirty="0" smtClean="0"/>
              <a:t>(</a:t>
            </a:r>
            <a:r>
              <a:rPr lang="ar-SA" sz="2400" b="1" dirty="0"/>
              <a:t>أوغ ماندينو)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491881" y="1183204"/>
            <a:ext cx="2483372" cy="584775"/>
          </a:xfrm>
          <a:prstGeom prst="rect">
            <a:avLst/>
          </a:prstGeom>
          <a:noFill/>
        </p:spPr>
        <p:txBody>
          <a:bodyPr wrap="none" rtlCol="1">
            <a:spAutoFit/>
          </a:bodyPr>
          <a:lstStyle/>
          <a:p>
            <a:r>
              <a:rPr lang="ar-SA" sz="3200" b="1" dirty="0" smtClean="0"/>
              <a:t>القصاصة (109)</a:t>
            </a:r>
          </a:p>
        </p:txBody>
      </p:sp>
    </p:spTree>
    <p:extLst>
      <p:ext uri="{BB962C8B-B14F-4D97-AF65-F5344CB8AC3E}">
        <p14:creationId xmlns:p14="http://schemas.microsoft.com/office/powerpoint/2010/main" val="18913768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52147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ليس هناك أتعس من الشخص</a:t>
            </a:r>
          </a:p>
          <a:p>
            <a:pPr marL="0" indent="0" algn="ctr">
              <a:buNone/>
            </a:pPr>
            <a:r>
              <a:rPr lang="ar-SA" sz="2400" b="1" dirty="0" smtClean="0"/>
              <a:t> الذي يتوق إلى أن يكون شخصا آخر </a:t>
            </a:r>
          </a:p>
          <a:p>
            <a:pPr marL="0" indent="0" algn="ctr">
              <a:buNone/>
            </a:pPr>
            <a:r>
              <a:rPr lang="ar-SA" sz="2400" b="1" dirty="0" smtClean="0"/>
              <a:t>غير الذي يؤهله له كيانه الجسماني والعقلي .</a:t>
            </a:r>
          </a:p>
          <a:p>
            <a:pPr marL="0" indent="0" algn="ctr">
              <a:buNone/>
            </a:pPr>
            <a:endParaRPr lang="ar-SA" sz="2400" b="1" dirty="0" smtClean="0"/>
          </a:p>
          <a:p>
            <a:pPr marL="0" indent="0" algn="ctr">
              <a:buNone/>
            </a:pPr>
            <a:endParaRPr lang="ar-SA" sz="2400" b="1" dirty="0"/>
          </a:p>
          <a:p>
            <a:pPr marL="0" indent="0" algn="ctr">
              <a:buNone/>
            </a:pPr>
            <a:r>
              <a:rPr lang="ar-SA" sz="2400" b="1" dirty="0" smtClean="0"/>
              <a:t>ديل كارنيجي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(110)</a:t>
            </a:r>
          </a:p>
        </p:txBody>
      </p:sp>
    </p:spTree>
    <p:extLst>
      <p:ext uri="{BB962C8B-B14F-4D97-AF65-F5344CB8AC3E}">
        <p14:creationId xmlns:p14="http://schemas.microsoft.com/office/powerpoint/2010/main" val="21120447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56490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إن المرء منا  لا تضره  الحوادث ..</a:t>
            </a:r>
          </a:p>
          <a:p>
            <a:pPr marL="0" indent="0" algn="ctr">
              <a:buNone/>
            </a:pPr>
            <a:r>
              <a:rPr lang="ar-SA" sz="2400" b="1" dirty="0" smtClean="0"/>
              <a:t> وإنما الذي يضره حقا </a:t>
            </a:r>
          </a:p>
          <a:p>
            <a:pPr marL="0" indent="0" algn="ctr">
              <a:buNone/>
            </a:pPr>
            <a:r>
              <a:rPr lang="ar-SA" sz="2400" b="1" dirty="0" smtClean="0"/>
              <a:t>تقديره لهذه الحوادث.</a:t>
            </a:r>
          </a:p>
          <a:p>
            <a:pPr marL="0" indent="0" algn="ctr">
              <a:buNone/>
            </a:pPr>
            <a:endParaRPr lang="ar-SA" sz="2400" b="1" dirty="0" smtClean="0"/>
          </a:p>
          <a:p>
            <a:pPr marL="0" indent="0" algn="ctr">
              <a:buNone/>
            </a:pPr>
            <a:r>
              <a:rPr lang="ar-SA" sz="1600" b="1" dirty="0" smtClean="0"/>
              <a:t>                                                                                                                                </a:t>
            </a:r>
            <a:r>
              <a:rPr lang="ar-SA" sz="2400" b="1" dirty="0" smtClean="0"/>
              <a:t>مونتان</a:t>
            </a:r>
            <a:r>
              <a:rPr lang="ar-SA" sz="2000" b="1" dirty="0" smtClean="0"/>
              <a:t> </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(111)</a:t>
            </a:r>
          </a:p>
        </p:txBody>
      </p:sp>
    </p:spTree>
    <p:extLst>
      <p:ext uri="{BB962C8B-B14F-4D97-AF65-F5344CB8AC3E}">
        <p14:creationId xmlns:p14="http://schemas.microsoft.com/office/powerpoint/2010/main" val="35961868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636912"/>
            <a:ext cx="7772400" cy="2736304"/>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التسليم بما حدث هو الخطوة الأولى</a:t>
            </a:r>
          </a:p>
          <a:p>
            <a:pPr marL="0" indent="0" algn="ctr">
              <a:buNone/>
            </a:pPr>
            <a:r>
              <a:rPr lang="ar-SA" sz="2400" b="1" dirty="0" smtClean="0"/>
              <a:t> في التغلب على المصاعب .</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وليام جيمس</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(112)</a:t>
            </a:r>
          </a:p>
        </p:txBody>
      </p:sp>
    </p:spTree>
    <p:extLst>
      <p:ext uri="{BB962C8B-B14F-4D97-AF65-F5344CB8AC3E}">
        <p14:creationId xmlns:p14="http://schemas.microsoft.com/office/powerpoint/2010/main" val="12110484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234294"/>
            <a:ext cx="2483372" cy="584775"/>
          </a:xfrm>
          <a:prstGeom prst="rect">
            <a:avLst/>
          </a:prstGeom>
          <a:noFill/>
        </p:spPr>
        <p:txBody>
          <a:bodyPr wrap="none" rtlCol="1">
            <a:spAutoFit/>
          </a:bodyPr>
          <a:lstStyle/>
          <a:p>
            <a:r>
              <a:rPr lang="ar-SA" sz="3200" b="1" dirty="0" smtClean="0"/>
              <a:t>القصاصة (113)</a:t>
            </a:r>
          </a:p>
        </p:txBody>
      </p:sp>
      <p:sp>
        <p:nvSpPr>
          <p:cNvPr id="5" name="Rectangle 4"/>
          <p:cNvSpPr/>
          <p:nvPr/>
        </p:nvSpPr>
        <p:spPr>
          <a:xfrm>
            <a:off x="2997140" y="2996952"/>
            <a:ext cx="4572000" cy="2308324"/>
          </a:xfrm>
          <a:prstGeom prst="rect">
            <a:avLst/>
          </a:prstGeom>
        </p:spPr>
        <p:txBody>
          <a:bodyPr>
            <a:spAutoFit/>
          </a:bodyPr>
          <a:lstStyle/>
          <a:p>
            <a:pPr algn="ctr"/>
            <a:r>
              <a:rPr lang="ar-SA" sz="2400" b="1" dirty="0"/>
              <a:t>تتحقق الكثير من الأشياء المهمة في هذا العالم لأولئك الذين اصروا على المحاولة </a:t>
            </a:r>
            <a:r>
              <a:rPr lang="ar-SA" sz="2400" b="1" dirty="0" smtClean="0"/>
              <a:t>على </a:t>
            </a:r>
            <a:endParaRPr lang="en-US" sz="2400" b="1" dirty="0" smtClean="0"/>
          </a:p>
          <a:p>
            <a:pPr algn="ctr"/>
            <a:r>
              <a:rPr lang="ar-SA" sz="2400" b="1" dirty="0" smtClean="0"/>
              <a:t>الرغم </a:t>
            </a:r>
            <a:r>
              <a:rPr lang="ar-SA" sz="2400" b="1" dirty="0"/>
              <a:t>من عدم وجود الأمل</a:t>
            </a:r>
            <a:r>
              <a:rPr lang="ar-SA" sz="2400" b="1" dirty="0" smtClean="0"/>
              <a:t>.</a:t>
            </a:r>
          </a:p>
          <a:p>
            <a:pPr algn="ctr"/>
            <a:endParaRPr lang="ar-SA" sz="2400" b="1" dirty="0" smtClean="0"/>
          </a:p>
          <a:p>
            <a:pPr algn="ctr"/>
            <a:endParaRPr lang="ar-SA" sz="2400" b="1" dirty="0"/>
          </a:p>
          <a:p>
            <a:pPr algn="ctr"/>
            <a:r>
              <a:rPr lang="ar-SA" sz="2400" b="1" dirty="0" smtClean="0"/>
              <a:t>ديل كارنيجي </a:t>
            </a:r>
            <a:endParaRPr lang="ar-SA" sz="2400" b="1" dirty="0"/>
          </a:p>
        </p:txBody>
      </p:sp>
    </p:spTree>
    <p:extLst>
      <p:ext uri="{BB962C8B-B14F-4D97-AF65-F5344CB8AC3E}">
        <p14:creationId xmlns:p14="http://schemas.microsoft.com/office/powerpoint/2010/main" val="24524750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1895" y="1157659"/>
            <a:ext cx="2483372" cy="584775"/>
          </a:xfrm>
          <a:prstGeom prst="rect">
            <a:avLst/>
          </a:prstGeom>
          <a:noFill/>
        </p:spPr>
        <p:txBody>
          <a:bodyPr wrap="none" rtlCol="1">
            <a:spAutoFit/>
          </a:bodyPr>
          <a:lstStyle/>
          <a:p>
            <a:r>
              <a:rPr lang="ar-SA" sz="3200" b="1" dirty="0" smtClean="0"/>
              <a:t>القصاصة (114)</a:t>
            </a:r>
          </a:p>
        </p:txBody>
      </p:sp>
      <p:sp>
        <p:nvSpPr>
          <p:cNvPr id="2" name="Rectangle 1"/>
          <p:cNvSpPr/>
          <p:nvPr/>
        </p:nvSpPr>
        <p:spPr>
          <a:xfrm>
            <a:off x="3046237" y="2924944"/>
            <a:ext cx="4572000" cy="2677656"/>
          </a:xfrm>
          <a:prstGeom prst="rect">
            <a:avLst/>
          </a:prstGeom>
        </p:spPr>
        <p:txBody>
          <a:bodyPr>
            <a:spAutoFit/>
          </a:bodyPr>
          <a:lstStyle/>
          <a:p>
            <a:pPr algn="ctr"/>
            <a:r>
              <a:rPr lang="ar-SA" sz="2400" b="1" dirty="0"/>
              <a:t>التظاهر بأنك لن تموت سوف يضير تمتعك بالحياة  كما يضر  لاعب  كرة السلة إذا اعتقد أنه ليس هناك نهاية للمباراة </a:t>
            </a:r>
            <a:endParaRPr lang="en-US" sz="2400" b="1" dirty="0"/>
          </a:p>
          <a:p>
            <a:pPr algn="ctr"/>
            <a:r>
              <a:rPr lang="ar-SA" sz="2400" b="1" dirty="0" smtClean="0"/>
              <a:t>التي </a:t>
            </a:r>
            <a:r>
              <a:rPr lang="ar-SA" sz="2400" b="1" dirty="0"/>
              <a:t>يلعبها ..</a:t>
            </a:r>
          </a:p>
          <a:p>
            <a:pPr algn="ctr"/>
            <a:endParaRPr lang="ar-SA" sz="2400" b="1" dirty="0" smtClean="0"/>
          </a:p>
          <a:p>
            <a:pPr algn="ctr"/>
            <a:endParaRPr lang="ar-SA" sz="2400" b="1" dirty="0" smtClean="0"/>
          </a:p>
          <a:p>
            <a:pPr algn="ctr"/>
            <a:r>
              <a:rPr lang="ar-SA" sz="2400" b="1" dirty="0" smtClean="0"/>
              <a:t>ستيف </a:t>
            </a:r>
            <a:r>
              <a:rPr lang="ar-SA" sz="2400" b="1" dirty="0"/>
              <a:t>تشاندلر</a:t>
            </a:r>
            <a:endParaRPr lang="ar-SA" sz="2400" dirty="0"/>
          </a:p>
        </p:txBody>
      </p:sp>
    </p:spTree>
    <p:extLst>
      <p:ext uri="{BB962C8B-B14F-4D97-AF65-F5344CB8AC3E}">
        <p14:creationId xmlns:p14="http://schemas.microsoft.com/office/powerpoint/2010/main" val="11289750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8495" y="256490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800" b="1" dirty="0" smtClean="0"/>
          </a:p>
          <a:p>
            <a:pPr marL="0" indent="0" algn="ctr">
              <a:buNone/>
            </a:pPr>
            <a:r>
              <a:rPr lang="ar-SA" sz="2400" b="1" dirty="0" smtClean="0"/>
              <a:t>لعل الصلاة  هي أعظم طاقة</a:t>
            </a:r>
          </a:p>
          <a:p>
            <a:pPr marL="0" indent="0" algn="ctr">
              <a:buNone/>
            </a:pPr>
            <a:r>
              <a:rPr lang="ar-SA" sz="2400" b="1" dirty="0" smtClean="0"/>
              <a:t> مولدة للنشاط  عرفت إلى يومنا هذا ..</a:t>
            </a:r>
          </a:p>
          <a:p>
            <a:pPr marL="0" indent="0" algn="ctr">
              <a:buNone/>
            </a:pPr>
            <a:endParaRPr lang="ar-SA" sz="2800" b="1" dirty="0" smtClean="0"/>
          </a:p>
          <a:p>
            <a:pPr marL="0" indent="0" algn="ctr">
              <a:buNone/>
            </a:pPr>
            <a:r>
              <a:rPr lang="ar-SA" sz="1600" b="1" dirty="0" smtClean="0"/>
              <a:t>                                                                                                                                                                              </a:t>
            </a:r>
            <a:r>
              <a:rPr lang="ar-SA" sz="2400" b="1" dirty="0" smtClean="0"/>
              <a:t>الكسيس كارل</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07699" y="1167195"/>
            <a:ext cx="2483372" cy="584775"/>
          </a:xfrm>
          <a:prstGeom prst="rect">
            <a:avLst/>
          </a:prstGeom>
          <a:noFill/>
        </p:spPr>
        <p:txBody>
          <a:bodyPr wrap="none" rtlCol="1">
            <a:spAutoFit/>
          </a:bodyPr>
          <a:lstStyle/>
          <a:p>
            <a:r>
              <a:rPr lang="ar-SA" sz="3200" b="1" dirty="0" smtClean="0"/>
              <a:t>القصاصة (115)</a:t>
            </a:r>
          </a:p>
        </p:txBody>
      </p:sp>
    </p:spTree>
    <p:extLst>
      <p:ext uri="{BB962C8B-B14F-4D97-AF65-F5344CB8AC3E}">
        <p14:creationId xmlns:p14="http://schemas.microsoft.com/office/powerpoint/2010/main" val="11117507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708920"/>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800" b="1" dirty="0" smtClean="0"/>
          </a:p>
          <a:p>
            <a:pPr marL="0" indent="0" algn="ctr">
              <a:buNone/>
            </a:pPr>
            <a:r>
              <a:rPr lang="ar-SA" sz="2800" b="1" dirty="0" smtClean="0"/>
              <a:t>إن المرء المتدين حقا ..</a:t>
            </a:r>
          </a:p>
          <a:p>
            <a:pPr marL="0" indent="0" algn="ctr">
              <a:buNone/>
            </a:pPr>
            <a:r>
              <a:rPr lang="ar-SA" sz="2800" b="1" dirty="0" smtClean="0"/>
              <a:t>لا يعاني مرضا نفسيا ..</a:t>
            </a:r>
          </a:p>
          <a:p>
            <a:pPr marL="0" indent="0" algn="ctr">
              <a:buNone/>
            </a:pPr>
            <a:endParaRPr lang="ar-SA" sz="2800" b="1" dirty="0" smtClean="0"/>
          </a:p>
          <a:p>
            <a:pPr marL="0" indent="0" algn="ctr">
              <a:buNone/>
            </a:pPr>
            <a:r>
              <a:rPr lang="ar-SA" sz="2400" b="1" dirty="0" smtClean="0"/>
              <a:t>    ا.بريل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(116)</a:t>
            </a:r>
          </a:p>
        </p:txBody>
      </p:sp>
    </p:spTree>
    <p:extLst>
      <p:ext uri="{BB962C8B-B14F-4D97-AF65-F5344CB8AC3E}">
        <p14:creationId xmlns:p14="http://schemas.microsoft.com/office/powerpoint/2010/main" val="23816436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4" y="3080657"/>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إن 99 %   مما نشفق منه</a:t>
            </a:r>
          </a:p>
          <a:p>
            <a:pPr marL="0" indent="0" algn="ctr">
              <a:buNone/>
            </a:pPr>
            <a:r>
              <a:rPr lang="ar-SA" sz="2400" b="1" dirty="0" smtClean="0"/>
              <a:t> ويتولانا القلق بسببه  ..لا يحدث اطلاقا.</a:t>
            </a:r>
          </a:p>
          <a:p>
            <a:pPr marL="0" indent="0" algn="ctr">
              <a:buNone/>
            </a:pPr>
            <a:endParaRPr lang="ar-SA" sz="2400" b="1" dirty="0" smtClean="0"/>
          </a:p>
          <a:p>
            <a:pPr marL="0" indent="0" algn="ctr">
              <a:buNone/>
            </a:pPr>
            <a:endParaRPr lang="ar-SA" sz="2400" b="1" dirty="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9071" y="1183204"/>
            <a:ext cx="2483372" cy="584775"/>
          </a:xfrm>
          <a:prstGeom prst="rect">
            <a:avLst/>
          </a:prstGeom>
          <a:noFill/>
        </p:spPr>
        <p:txBody>
          <a:bodyPr wrap="none" rtlCol="1">
            <a:spAutoFit/>
          </a:bodyPr>
          <a:lstStyle/>
          <a:p>
            <a:r>
              <a:rPr lang="ar-SA" sz="3200" b="1" dirty="0" smtClean="0"/>
              <a:t>القصاصة (117)</a:t>
            </a:r>
          </a:p>
        </p:txBody>
      </p:sp>
    </p:spTree>
    <p:extLst>
      <p:ext uri="{BB962C8B-B14F-4D97-AF65-F5344CB8AC3E}">
        <p14:creationId xmlns:p14="http://schemas.microsoft.com/office/powerpoint/2010/main" val="14884281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771800" y="3212976"/>
            <a:ext cx="504056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ليس من السهل أن نجد السعادة في داخلنا ولكن من المستحيل ان نجدها في أي مكان آخر .</a:t>
            </a:r>
          </a:p>
          <a:p>
            <a:pPr algn="l"/>
            <a:endParaRPr lang="ar-SA" b="1" dirty="0" smtClean="0"/>
          </a:p>
          <a:p>
            <a:pPr algn="l"/>
            <a:endParaRPr lang="ar-SA" b="1" dirty="0" smtClean="0"/>
          </a:p>
          <a:p>
            <a:pPr algn="l"/>
            <a:endParaRPr lang="ar-SA" b="1" dirty="0"/>
          </a:p>
          <a:p>
            <a:pPr algn="ctr"/>
            <a:r>
              <a:rPr lang="ar-SA" sz="2400" b="1" dirty="0"/>
              <a:t>ريبلير</a:t>
            </a:r>
          </a:p>
          <a:p>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380" y="1157659"/>
            <a:ext cx="2483372" cy="584775"/>
          </a:xfrm>
          <a:prstGeom prst="rect">
            <a:avLst/>
          </a:prstGeom>
          <a:noFill/>
        </p:spPr>
        <p:txBody>
          <a:bodyPr wrap="none" rtlCol="1">
            <a:spAutoFit/>
          </a:bodyPr>
          <a:lstStyle/>
          <a:p>
            <a:r>
              <a:rPr lang="ar-SA" sz="3200" b="1" dirty="0" smtClean="0"/>
              <a:t>القصاصة (118)</a:t>
            </a:r>
          </a:p>
        </p:txBody>
      </p:sp>
    </p:spTree>
    <p:extLst>
      <p:ext uri="{BB962C8B-B14F-4D97-AF65-F5344CB8AC3E}">
        <p14:creationId xmlns:p14="http://schemas.microsoft.com/office/powerpoint/2010/main" val="3488548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924944"/>
            <a:ext cx="4968552" cy="2677656"/>
          </a:xfrm>
          <a:prstGeom prst="rect">
            <a:avLst/>
          </a:prstGeom>
          <a:noFill/>
        </p:spPr>
        <p:txBody>
          <a:bodyPr wrap="square" rtlCol="1">
            <a:spAutoFit/>
          </a:bodyPr>
          <a:lstStyle/>
          <a:p>
            <a:pPr algn="ctr"/>
            <a:r>
              <a:rPr lang="ar-SA" sz="2400" b="1" dirty="0" smtClean="0">
                <a:latin typeface="Arial" pitchFamily="34" charset="0"/>
                <a:cs typeface="Arial" pitchFamily="34" charset="0"/>
              </a:rPr>
              <a:t>هناك اختياران مبدئيان في الحياة إما أن تتقبل الوضع الراهن كما هو أو أن تتقبل </a:t>
            </a:r>
            <a:r>
              <a:rPr lang="ar-SA" sz="2400" b="1" dirty="0">
                <a:latin typeface="Arial" pitchFamily="34" charset="0"/>
                <a:cs typeface="Arial" pitchFamily="34" charset="0"/>
              </a:rPr>
              <a:t>مسؤولية تغييرهذا </a:t>
            </a:r>
            <a:r>
              <a:rPr lang="ar-SA" sz="2400" b="1" dirty="0" smtClean="0">
                <a:latin typeface="Arial" pitchFamily="34" charset="0"/>
                <a:cs typeface="Arial" pitchFamily="34" charset="0"/>
              </a:rPr>
              <a:t>الوضع. </a:t>
            </a:r>
          </a:p>
          <a:p>
            <a:pPr algn="ctr"/>
            <a:endParaRPr lang="ar-SA" sz="2400" b="1" dirty="0" smtClean="0">
              <a:latin typeface="Arial" pitchFamily="34" charset="0"/>
              <a:cs typeface="Arial" pitchFamily="34" charset="0"/>
            </a:endParaRPr>
          </a:p>
          <a:p>
            <a:pPr algn="ctr"/>
            <a:endParaRPr lang="ar-SA" sz="2400" b="1" dirty="0" smtClean="0">
              <a:latin typeface="Arial" pitchFamily="34" charset="0"/>
              <a:cs typeface="Arial" pitchFamily="34" charset="0"/>
            </a:endParaRPr>
          </a:p>
          <a:p>
            <a:pPr algn="ctr"/>
            <a:r>
              <a:rPr lang="ar-SA" sz="2400" b="1" dirty="0" smtClean="0">
                <a:latin typeface="Arial" pitchFamily="34" charset="0"/>
                <a:cs typeface="Arial" pitchFamily="34" charset="0"/>
              </a:rPr>
              <a:t>دينيس ويتلي</a:t>
            </a:r>
          </a:p>
          <a:p>
            <a:pPr algn="ctr"/>
            <a:endParaRPr lang="ar-SA" sz="2400" b="1"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23224"/>
            <a:ext cx="3824729" cy="1653647"/>
          </a:xfrm>
          <a:prstGeom prst="rect">
            <a:avLst/>
          </a:prstGeom>
        </p:spPr>
      </p:pic>
      <p:sp>
        <p:nvSpPr>
          <p:cNvPr id="4" name="TextBox 3"/>
          <p:cNvSpPr txBox="1"/>
          <p:nvPr/>
        </p:nvSpPr>
        <p:spPr>
          <a:xfrm>
            <a:off x="3563888" y="1183204"/>
            <a:ext cx="2252540" cy="584775"/>
          </a:xfrm>
          <a:prstGeom prst="rect">
            <a:avLst/>
          </a:prstGeom>
          <a:noFill/>
        </p:spPr>
        <p:txBody>
          <a:bodyPr wrap="none" rtlCol="1">
            <a:spAutoFit/>
          </a:bodyPr>
          <a:lstStyle/>
          <a:p>
            <a:r>
              <a:rPr lang="ar-SA" sz="3200" b="1" dirty="0" smtClean="0"/>
              <a:t>القصاصة (11)</a:t>
            </a:r>
          </a:p>
        </p:txBody>
      </p:sp>
    </p:spTree>
    <p:extLst>
      <p:ext uri="{BB962C8B-B14F-4D97-AF65-F5344CB8AC3E}">
        <p14:creationId xmlns:p14="http://schemas.microsoft.com/office/powerpoint/2010/main" val="26195609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974005" y="3140968"/>
            <a:ext cx="4716463"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 لم أفكر أبدا بالنجاح , فقط أديت العمل </a:t>
            </a:r>
            <a:endParaRPr lang="ar-SA" sz="2400" b="1" dirty="0" smtClean="0"/>
          </a:p>
          <a:p>
            <a:pPr algn="ctr"/>
            <a:r>
              <a:rPr lang="ar-SA" sz="2400" b="1" dirty="0" smtClean="0"/>
              <a:t>الذي </a:t>
            </a:r>
            <a:r>
              <a:rPr lang="ar-SA" sz="2400" b="1" dirty="0"/>
              <a:t>أعطاني المتعة الحقيقية </a:t>
            </a:r>
            <a:r>
              <a:rPr lang="ar-SA" sz="2800" b="1" dirty="0"/>
              <a:t> .</a:t>
            </a:r>
          </a:p>
          <a:p>
            <a:pPr algn="ctr"/>
            <a:endParaRPr lang="ar-SA" sz="3600" b="1" dirty="0" smtClean="0"/>
          </a:p>
          <a:p>
            <a:pPr algn="ctr"/>
            <a:endParaRPr lang="ar-SA" sz="3600" b="1" dirty="0"/>
          </a:p>
          <a:p>
            <a:pPr algn="ctr"/>
            <a:r>
              <a:rPr lang="ar-SA" sz="2400" b="1" dirty="0"/>
              <a:t>اليانور روزفلت</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57659"/>
            <a:ext cx="2483372" cy="584775"/>
          </a:xfrm>
          <a:prstGeom prst="rect">
            <a:avLst/>
          </a:prstGeom>
          <a:noFill/>
        </p:spPr>
        <p:txBody>
          <a:bodyPr wrap="none" rtlCol="1">
            <a:spAutoFit/>
          </a:bodyPr>
          <a:lstStyle/>
          <a:p>
            <a:r>
              <a:rPr lang="ar-SA" sz="3200" b="1" dirty="0" smtClean="0"/>
              <a:t>القصاصة (119)</a:t>
            </a:r>
          </a:p>
        </p:txBody>
      </p:sp>
    </p:spTree>
    <p:extLst>
      <p:ext uri="{BB962C8B-B14F-4D97-AF65-F5344CB8AC3E}">
        <p14:creationId xmlns:p14="http://schemas.microsoft.com/office/powerpoint/2010/main" val="6825459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301368" y="2987533"/>
            <a:ext cx="42846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السعادة تكمن في نشوة </a:t>
            </a:r>
            <a:r>
              <a:rPr lang="ar-SA" sz="2400" b="1" dirty="0" smtClean="0"/>
              <a:t>الانجاز </a:t>
            </a:r>
            <a:r>
              <a:rPr lang="ar-SA" sz="2400" b="1" dirty="0"/>
              <a:t>ونشوة المجهود المبدع.</a:t>
            </a:r>
          </a:p>
          <a:p>
            <a:pPr algn="ctr"/>
            <a:endParaRPr lang="ar-SA" sz="2400" b="1" dirty="0" smtClean="0"/>
          </a:p>
          <a:p>
            <a:pPr algn="ctr"/>
            <a:endParaRPr lang="ar-SA" sz="2400" b="1" dirty="0" smtClean="0"/>
          </a:p>
          <a:p>
            <a:pPr algn="ctr"/>
            <a:endParaRPr lang="ar-SA" sz="2400" b="1" dirty="0"/>
          </a:p>
          <a:p>
            <a:pPr algn="ctr"/>
            <a:r>
              <a:rPr lang="ar-SA" sz="2400" b="1" dirty="0"/>
              <a:t>روزفلت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(120)</a:t>
            </a:r>
          </a:p>
        </p:txBody>
      </p:sp>
    </p:spTree>
    <p:extLst>
      <p:ext uri="{BB962C8B-B14F-4D97-AF65-F5344CB8AC3E}">
        <p14:creationId xmlns:p14="http://schemas.microsoft.com/office/powerpoint/2010/main" val="27187119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84312" y="3140968"/>
            <a:ext cx="48958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800" b="1" dirty="0"/>
              <a:t> لكل جهد منظم عائد </a:t>
            </a:r>
            <a:r>
              <a:rPr lang="ar-SA" sz="2800" b="1" dirty="0" smtClean="0"/>
              <a:t>مضاعف</a:t>
            </a:r>
            <a:r>
              <a:rPr lang="ar-SA" sz="3200" b="1" dirty="0" smtClean="0"/>
              <a:t>.</a:t>
            </a:r>
          </a:p>
          <a:p>
            <a:pPr algn="ctr"/>
            <a:r>
              <a:rPr lang="ar-SA" sz="3200" b="1" dirty="0" smtClean="0"/>
              <a:t> </a:t>
            </a:r>
            <a:endParaRPr lang="ar-SA" sz="3200" b="1" dirty="0"/>
          </a:p>
          <a:p>
            <a:pPr algn="ctr"/>
            <a:r>
              <a:rPr lang="ar-SA" sz="2400" b="1" dirty="0"/>
              <a:t>جيم روبن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57659"/>
            <a:ext cx="2483372" cy="584775"/>
          </a:xfrm>
          <a:prstGeom prst="rect">
            <a:avLst/>
          </a:prstGeom>
          <a:noFill/>
        </p:spPr>
        <p:txBody>
          <a:bodyPr wrap="none" rtlCol="1">
            <a:spAutoFit/>
          </a:bodyPr>
          <a:lstStyle/>
          <a:p>
            <a:r>
              <a:rPr lang="ar-SA" sz="3200" b="1" dirty="0" smtClean="0"/>
              <a:t>القصاصة (121)</a:t>
            </a:r>
          </a:p>
        </p:txBody>
      </p:sp>
    </p:spTree>
    <p:extLst>
      <p:ext uri="{BB962C8B-B14F-4D97-AF65-F5344CB8AC3E}">
        <p14:creationId xmlns:p14="http://schemas.microsoft.com/office/powerpoint/2010/main" val="14710244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405805" y="3068960"/>
            <a:ext cx="38528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إنسان بلا عقيدة مخلوق</a:t>
            </a:r>
          </a:p>
          <a:p>
            <a:pPr algn="ctr"/>
            <a:r>
              <a:rPr lang="ar-SA" sz="2400" b="1" dirty="0"/>
              <a:t> في مهب الريح. </a:t>
            </a:r>
          </a:p>
          <a:p>
            <a:pPr algn="ctr"/>
            <a:endParaRPr lang="ar-SA" sz="2400" b="1" dirty="0" smtClean="0"/>
          </a:p>
          <a:p>
            <a:pPr algn="ctr"/>
            <a:endParaRPr lang="ar-SA" sz="2400" b="1" dirty="0"/>
          </a:p>
          <a:p>
            <a:pPr algn="ctr"/>
            <a:r>
              <a:rPr lang="ar-SA" sz="2000" b="1" dirty="0"/>
              <a:t>وليم هير</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5846" y="1183204"/>
            <a:ext cx="2483372" cy="584775"/>
          </a:xfrm>
          <a:prstGeom prst="rect">
            <a:avLst/>
          </a:prstGeom>
          <a:noFill/>
        </p:spPr>
        <p:txBody>
          <a:bodyPr wrap="none" rtlCol="1">
            <a:spAutoFit/>
          </a:bodyPr>
          <a:lstStyle/>
          <a:p>
            <a:r>
              <a:rPr lang="ar-SA" sz="3200" b="1" dirty="0" smtClean="0"/>
              <a:t>القصاصة (122)</a:t>
            </a:r>
          </a:p>
        </p:txBody>
      </p:sp>
    </p:spTree>
    <p:extLst>
      <p:ext uri="{BB962C8B-B14F-4D97-AF65-F5344CB8AC3E}">
        <p14:creationId xmlns:p14="http://schemas.microsoft.com/office/powerpoint/2010/main" val="41661683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6409" y="1183204"/>
            <a:ext cx="2483372" cy="584775"/>
          </a:xfrm>
          <a:prstGeom prst="rect">
            <a:avLst/>
          </a:prstGeom>
          <a:noFill/>
        </p:spPr>
        <p:txBody>
          <a:bodyPr wrap="none" rtlCol="1">
            <a:spAutoFit/>
          </a:bodyPr>
          <a:lstStyle/>
          <a:p>
            <a:r>
              <a:rPr lang="ar-SA" sz="3200" b="1" dirty="0" smtClean="0"/>
              <a:t>القصاصة (123)</a:t>
            </a:r>
          </a:p>
        </p:txBody>
      </p:sp>
      <p:sp>
        <p:nvSpPr>
          <p:cNvPr id="5" name="Rectangle 2"/>
          <p:cNvSpPr txBox="1">
            <a:spLocks noChangeArrowheads="1"/>
          </p:cNvSpPr>
          <p:nvPr/>
        </p:nvSpPr>
        <p:spPr>
          <a:xfrm>
            <a:off x="1259632" y="2924944"/>
            <a:ext cx="7702550" cy="20574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لا يتم تحقيق أي شيء عظيم </a:t>
            </a:r>
          </a:p>
          <a:p>
            <a:pPr algn="ctr">
              <a:buFontTx/>
              <a:buNone/>
            </a:pPr>
            <a:r>
              <a:rPr lang="ar-SA" sz="2400" b="1" dirty="0" smtClean="0"/>
              <a:t>في هذه الحياة من دون حماس.</a:t>
            </a:r>
          </a:p>
          <a:p>
            <a:pPr algn="ctr">
              <a:buFontTx/>
              <a:buNone/>
            </a:pPr>
            <a:endParaRPr lang="ar-SA" sz="2400" b="1" dirty="0" smtClean="0"/>
          </a:p>
          <a:p>
            <a:pPr algn="ctr">
              <a:buFontTx/>
              <a:buNone/>
            </a:pPr>
            <a:endParaRPr lang="ar-SA" sz="2400" b="1" dirty="0" smtClean="0"/>
          </a:p>
          <a:p>
            <a:pPr algn="ctr">
              <a:buFontTx/>
              <a:buNone/>
            </a:pPr>
            <a:r>
              <a:rPr lang="ar-SA" sz="2400" b="1" dirty="0" smtClean="0"/>
              <a:t>د.كفاح</a:t>
            </a:r>
            <a:r>
              <a:rPr lang="en-US" sz="2400" b="1" dirty="0" smtClean="0"/>
              <a:t> </a:t>
            </a:r>
            <a:r>
              <a:rPr lang="ar-SA" sz="2400" b="1" dirty="0" smtClean="0"/>
              <a:t>فياض</a:t>
            </a:r>
            <a:endParaRPr lang="en-US" sz="2400" b="1" dirty="0"/>
          </a:p>
        </p:txBody>
      </p:sp>
    </p:spTree>
    <p:extLst>
      <p:ext uri="{BB962C8B-B14F-4D97-AF65-F5344CB8AC3E}">
        <p14:creationId xmlns:p14="http://schemas.microsoft.com/office/powerpoint/2010/main" val="14525488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708920"/>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لا تسمح لنفسك بالثورة من أجل التوافه ..</a:t>
            </a:r>
          </a:p>
          <a:p>
            <a:pPr marL="0" indent="0" algn="ctr">
              <a:buNone/>
            </a:pPr>
            <a:r>
              <a:rPr lang="ar-SA" sz="2400" b="1" dirty="0" smtClean="0"/>
              <a:t>فالحياة أقصر من أن نقصرها .  .</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6817" y="1183204"/>
            <a:ext cx="2483372" cy="584775"/>
          </a:xfrm>
          <a:prstGeom prst="rect">
            <a:avLst/>
          </a:prstGeom>
          <a:noFill/>
        </p:spPr>
        <p:txBody>
          <a:bodyPr wrap="none" rtlCol="1">
            <a:spAutoFit/>
          </a:bodyPr>
          <a:lstStyle/>
          <a:p>
            <a:r>
              <a:rPr lang="ar-SA" sz="3200" b="1" dirty="0" smtClean="0"/>
              <a:t>القصاصة (124)</a:t>
            </a:r>
          </a:p>
        </p:txBody>
      </p:sp>
    </p:spTree>
    <p:extLst>
      <p:ext uri="{BB962C8B-B14F-4D97-AF65-F5344CB8AC3E}">
        <p14:creationId xmlns:p14="http://schemas.microsoft.com/office/powerpoint/2010/main" val="3147268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1840" y="3140968"/>
            <a:ext cx="414089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 العمل يقتل أكبر أعداء الإنسان </a:t>
            </a:r>
            <a:endParaRPr lang="ar-SA" sz="2400" b="1" dirty="0" smtClean="0"/>
          </a:p>
          <a:p>
            <a:pPr algn="ctr"/>
            <a:r>
              <a:rPr lang="ar-SA" sz="2400" b="1" dirty="0" smtClean="0"/>
              <a:t>الملل </a:t>
            </a:r>
            <a:r>
              <a:rPr lang="ar-SA" sz="2400" b="1" dirty="0"/>
              <a:t>والشر والفقر </a:t>
            </a:r>
            <a:r>
              <a:rPr lang="ar-SA" sz="2800" b="1" dirty="0" smtClean="0"/>
              <a:t>.</a:t>
            </a:r>
          </a:p>
          <a:p>
            <a:pPr algn="ctr"/>
            <a:endParaRPr lang="ar-SA" sz="2800" b="1" dirty="0" smtClean="0"/>
          </a:p>
          <a:p>
            <a:pPr algn="ctr"/>
            <a:endParaRPr lang="ar-SA" sz="2800" b="1" dirty="0"/>
          </a:p>
          <a:p>
            <a:pPr algn="ctr"/>
            <a:r>
              <a:rPr lang="ar-SA" sz="2400" b="1" dirty="0" smtClean="0"/>
              <a:t>فولتير</a:t>
            </a:r>
            <a:endParaRPr lang="en-US" sz="2400" b="1" dirty="0" smtClean="0"/>
          </a:p>
          <a:p>
            <a:pPr algn="ct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2458" y="1183204"/>
            <a:ext cx="2483372" cy="584775"/>
          </a:xfrm>
          <a:prstGeom prst="rect">
            <a:avLst/>
          </a:prstGeom>
          <a:noFill/>
        </p:spPr>
        <p:txBody>
          <a:bodyPr wrap="none" rtlCol="1">
            <a:spAutoFit/>
          </a:bodyPr>
          <a:lstStyle/>
          <a:p>
            <a:r>
              <a:rPr lang="ar-SA" sz="3200" b="1" dirty="0" smtClean="0"/>
              <a:t>القصاصة (125)</a:t>
            </a:r>
          </a:p>
        </p:txBody>
      </p:sp>
    </p:spTree>
    <p:extLst>
      <p:ext uri="{BB962C8B-B14F-4D97-AF65-F5344CB8AC3E}">
        <p14:creationId xmlns:p14="http://schemas.microsoft.com/office/powerpoint/2010/main" val="132262841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67941" y="3140968"/>
            <a:ext cx="532859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إن العقل هو الذي يجعلك سليما </a:t>
            </a:r>
            <a:endParaRPr lang="ar-SA" sz="2400" b="1" dirty="0" smtClean="0"/>
          </a:p>
          <a:p>
            <a:pPr algn="ctr"/>
            <a:r>
              <a:rPr lang="ar-SA" sz="2400" b="1" dirty="0" smtClean="0"/>
              <a:t>أو مريضا سعيدا </a:t>
            </a:r>
            <a:r>
              <a:rPr lang="ar-SA" sz="2400" b="1" dirty="0"/>
              <a:t>أو فقيرا أو غنيا . </a:t>
            </a:r>
            <a:endParaRPr lang="en-US" sz="2400" b="1" dirty="0" smtClean="0"/>
          </a:p>
          <a:p>
            <a:pPr algn="ctr"/>
            <a:r>
              <a:rPr lang="ar-SA" sz="2400" b="1" dirty="0" smtClean="0"/>
              <a:t> </a:t>
            </a:r>
          </a:p>
          <a:p>
            <a:pPr algn="ctr"/>
            <a:endParaRPr lang="ar-SA" sz="2400" b="1" dirty="0"/>
          </a:p>
          <a:p>
            <a:pPr algn="ctr"/>
            <a:r>
              <a:rPr lang="ar-SA" sz="2000" b="1" dirty="0"/>
              <a:t>مولتون</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54303" y="1183204"/>
            <a:ext cx="2483372" cy="584775"/>
          </a:xfrm>
          <a:prstGeom prst="rect">
            <a:avLst/>
          </a:prstGeom>
          <a:noFill/>
        </p:spPr>
        <p:txBody>
          <a:bodyPr wrap="none" rtlCol="1">
            <a:spAutoFit/>
          </a:bodyPr>
          <a:lstStyle/>
          <a:p>
            <a:r>
              <a:rPr lang="ar-SA" sz="3200" b="1" dirty="0" smtClean="0"/>
              <a:t>القصاصة (126)</a:t>
            </a:r>
          </a:p>
        </p:txBody>
      </p:sp>
    </p:spTree>
    <p:extLst>
      <p:ext uri="{BB962C8B-B14F-4D97-AF65-F5344CB8AC3E}">
        <p14:creationId xmlns:p14="http://schemas.microsoft.com/office/powerpoint/2010/main" val="5266333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18468" y="3284984"/>
            <a:ext cx="44275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 إذا فعلنا كل الأشياء التي نحن قادرون </a:t>
            </a:r>
            <a:endParaRPr lang="en-US" sz="2400" b="1" dirty="0" smtClean="0"/>
          </a:p>
          <a:p>
            <a:pPr algn="ctr"/>
            <a:r>
              <a:rPr lang="ar-SA" sz="2400" b="1" dirty="0" smtClean="0"/>
              <a:t>عليها </a:t>
            </a:r>
            <a:r>
              <a:rPr lang="ar-SA" sz="2400" b="1" dirty="0"/>
              <a:t>لأذهلنا أنفسنا .</a:t>
            </a:r>
          </a:p>
          <a:p>
            <a:pPr algn="ctr"/>
            <a:endParaRPr lang="ar-SA" sz="2400" b="1" dirty="0" smtClean="0"/>
          </a:p>
          <a:p>
            <a:pPr algn="ctr"/>
            <a:endParaRPr lang="ar-SA" sz="2400" b="1" dirty="0" smtClean="0"/>
          </a:p>
          <a:p>
            <a:pPr algn="ctr"/>
            <a:r>
              <a:rPr lang="ar-SA" sz="2400" b="1" dirty="0" smtClean="0"/>
              <a:t>اديسون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6972" y="1183204"/>
            <a:ext cx="2483372" cy="584775"/>
          </a:xfrm>
          <a:prstGeom prst="rect">
            <a:avLst/>
          </a:prstGeom>
          <a:noFill/>
        </p:spPr>
        <p:txBody>
          <a:bodyPr wrap="none" rtlCol="1">
            <a:spAutoFit/>
          </a:bodyPr>
          <a:lstStyle/>
          <a:p>
            <a:r>
              <a:rPr lang="ar-SA" sz="3200" b="1" dirty="0" smtClean="0"/>
              <a:t>القصاصة (127)</a:t>
            </a:r>
          </a:p>
        </p:txBody>
      </p:sp>
    </p:spTree>
    <p:extLst>
      <p:ext uri="{BB962C8B-B14F-4D97-AF65-F5344CB8AC3E}">
        <p14:creationId xmlns:p14="http://schemas.microsoft.com/office/powerpoint/2010/main" val="24838644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71997" y="3212976"/>
            <a:ext cx="43204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النجاح الوحيد في الحياة هو أن تستطيع أن تحيا حياتك بالطريقة التي تريدها.</a:t>
            </a:r>
          </a:p>
          <a:p>
            <a:pPr algn="ctr"/>
            <a:endParaRPr lang="ar-SA" sz="2400" b="1" dirty="0" smtClean="0"/>
          </a:p>
          <a:p>
            <a:pPr algn="ctr"/>
            <a:endParaRPr lang="ar-SA" sz="2400" b="1" dirty="0"/>
          </a:p>
          <a:p>
            <a:pPr algn="ctr"/>
            <a:r>
              <a:rPr lang="ar-SA" sz="2400" b="1" dirty="0"/>
              <a:t>فرمولي</a:t>
            </a:r>
          </a:p>
          <a:p>
            <a:pPr algn="ctr"/>
            <a:endParaRPr lang="ar-SA"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(128)</a:t>
            </a:r>
          </a:p>
        </p:txBody>
      </p:sp>
    </p:spTree>
    <p:extLst>
      <p:ext uri="{BB962C8B-B14F-4D97-AF65-F5344CB8AC3E}">
        <p14:creationId xmlns:p14="http://schemas.microsoft.com/office/powerpoint/2010/main" val="216945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3372406" y="2276871"/>
            <a:ext cx="39512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sz="2400" b="1" dirty="0">
              <a:latin typeface="Arial" pitchFamily="34" charset="0"/>
              <a:cs typeface="Arial" pitchFamily="34" charset="0"/>
            </a:endParaRPr>
          </a:p>
          <a:p>
            <a:pPr algn="ctr"/>
            <a:endParaRPr lang="ar-SA" sz="2400" b="1" dirty="0">
              <a:latin typeface="Arial" pitchFamily="34" charset="0"/>
              <a:cs typeface="Arial" pitchFamily="34" charset="0"/>
            </a:endParaRPr>
          </a:p>
          <a:p>
            <a:pPr algn="ctr"/>
            <a:r>
              <a:rPr lang="en-US" sz="2400" b="1" dirty="0" smtClean="0">
                <a:latin typeface="Arial" pitchFamily="34" charset="0"/>
                <a:cs typeface="Arial" pitchFamily="34" charset="0"/>
              </a:rPr>
              <a:t> </a:t>
            </a:r>
            <a:r>
              <a:rPr lang="ar-SA" sz="2400" b="1" dirty="0">
                <a:latin typeface="Arial" pitchFamily="34" charset="0"/>
                <a:cs typeface="Arial" pitchFamily="34" charset="0"/>
              </a:rPr>
              <a:t> </a:t>
            </a:r>
            <a:r>
              <a:rPr lang="ar-SA" sz="2400" b="1" dirty="0" smtClean="0">
                <a:latin typeface="Arial" pitchFamily="34" charset="0"/>
                <a:cs typeface="Arial" pitchFamily="34" charset="0"/>
              </a:rPr>
              <a:t>أعظم مخاطرة في الحياة هي عدم المخاطرة فمن لايخاطر لا يفعل شيئا </a:t>
            </a:r>
            <a:endParaRPr lang="ar-SA" sz="2400" b="1" dirty="0">
              <a:latin typeface="Arial" pitchFamily="34" charset="0"/>
              <a:cs typeface="Arial" pitchFamily="34" charset="0"/>
            </a:endParaRPr>
          </a:p>
          <a:p>
            <a:pPr algn="ctr"/>
            <a:r>
              <a:rPr lang="ar-SA" sz="2400" b="1" dirty="0" smtClean="0">
                <a:latin typeface="Arial" pitchFamily="34" charset="0"/>
                <a:cs typeface="Arial" pitchFamily="34" charset="0"/>
              </a:rPr>
              <a:t>ليس </a:t>
            </a:r>
            <a:r>
              <a:rPr lang="ar-SA" sz="2400" b="1" dirty="0">
                <a:latin typeface="Arial" pitchFamily="34" charset="0"/>
                <a:cs typeface="Arial" pitchFamily="34" charset="0"/>
              </a:rPr>
              <a:t>شيئا .. ويصبح لا شيء .</a:t>
            </a:r>
          </a:p>
          <a:p>
            <a:pPr algn="ctr"/>
            <a:endParaRPr lang="ar-SA" sz="2400" b="1" dirty="0" smtClean="0">
              <a:latin typeface="Arial" pitchFamily="34" charset="0"/>
              <a:cs typeface="Arial" pitchFamily="34" charset="0"/>
            </a:endParaRPr>
          </a:p>
          <a:p>
            <a:pPr algn="ctr"/>
            <a:endParaRPr lang="ar-SA" sz="2400" b="1" dirty="0">
              <a:latin typeface="Arial" pitchFamily="34" charset="0"/>
              <a:cs typeface="Arial" pitchFamily="34" charset="0"/>
            </a:endParaRPr>
          </a:p>
          <a:p>
            <a:pPr algn="ctr"/>
            <a:r>
              <a:rPr lang="ar-SA" sz="2400" b="1" dirty="0">
                <a:latin typeface="Arial" pitchFamily="34" charset="0"/>
                <a:cs typeface="Arial" pitchFamily="34" charset="0"/>
              </a:rPr>
              <a:t>د.نورمان فينسنت</a:t>
            </a:r>
          </a:p>
          <a:p>
            <a:pPr algn="ctr"/>
            <a:endParaRPr lang="ar-SA" sz="2400" b="1" dirty="0">
              <a:latin typeface="Arial" pitchFamily="34" charset="0"/>
              <a:cs typeface="Arial" pitchFamily="34" charset="0"/>
            </a:endParaRPr>
          </a:p>
          <a:p>
            <a:pPr algn="ctr"/>
            <a:endParaRPr lang="en-US" sz="2400" b="1"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872" y="623224"/>
            <a:ext cx="3782721" cy="1653647"/>
          </a:xfrm>
          <a:prstGeom prst="rect">
            <a:avLst/>
          </a:prstGeom>
        </p:spPr>
      </p:pic>
      <p:sp>
        <p:nvSpPr>
          <p:cNvPr id="4" name="TextBox 3"/>
          <p:cNvSpPr txBox="1"/>
          <p:nvPr/>
        </p:nvSpPr>
        <p:spPr>
          <a:xfrm>
            <a:off x="3563888" y="1183204"/>
            <a:ext cx="2252540" cy="584775"/>
          </a:xfrm>
          <a:prstGeom prst="rect">
            <a:avLst/>
          </a:prstGeom>
          <a:noFill/>
        </p:spPr>
        <p:txBody>
          <a:bodyPr wrap="none" rtlCol="1">
            <a:spAutoFit/>
          </a:bodyPr>
          <a:lstStyle/>
          <a:p>
            <a:r>
              <a:rPr lang="ar-SA" sz="3200" b="1" dirty="0" smtClean="0"/>
              <a:t>القصاصة (12)</a:t>
            </a:r>
          </a:p>
        </p:txBody>
      </p:sp>
    </p:spTree>
    <p:extLst>
      <p:ext uri="{BB962C8B-B14F-4D97-AF65-F5344CB8AC3E}">
        <p14:creationId xmlns:p14="http://schemas.microsoft.com/office/powerpoint/2010/main" val="40657413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703945" y="3068960"/>
            <a:ext cx="52565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ليست الأهداف ضرورية لتحفيزنا فحسب </a:t>
            </a:r>
            <a:endParaRPr lang="ar-SA" sz="2400" b="1" dirty="0" smtClean="0"/>
          </a:p>
          <a:p>
            <a:pPr algn="ctr"/>
            <a:r>
              <a:rPr lang="ar-SA" sz="2400" b="1" dirty="0" smtClean="0"/>
              <a:t>بل </a:t>
            </a:r>
            <a:r>
              <a:rPr lang="ar-SA" sz="2400" b="1" dirty="0"/>
              <a:t>هي أساسية فعلا لبقائنا </a:t>
            </a:r>
          </a:p>
          <a:p>
            <a:pPr algn="ctr"/>
            <a:r>
              <a:rPr lang="ar-SA" sz="2400" b="1" dirty="0" smtClean="0"/>
              <a:t>على </a:t>
            </a:r>
            <a:r>
              <a:rPr lang="ar-SA" sz="2400" b="1" dirty="0"/>
              <a:t>قيد الحياة .</a:t>
            </a:r>
          </a:p>
          <a:p>
            <a:pPr algn="ctr"/>
            <a:endParaRPr lang="ar-SA" b="1" dirty="0" smtClean="0"/>
          </a:p>
          <a:p>
            <a:pPr algn="ctr"/>
            <a:endParaRPr lang="ar-SA" b="1" dirty="0" smtClean="0"/>
          </a:p>
          <a:p>
            <a:pPr algn="ctr"/>
            <a:endParaRPr lang="ar-SA" b="1" dirty="0"/>
          </a:p>
          <a:p>
            <a:pPr algn="ctr"/>
            <a:r>
              <a:rPr lang="ar-SA" sz="2400" b="1" dirty="0" smtClean="0"/>
              <a:t>روبرت </a:t>
            </a:r>
            <a:r>
              <a:rPr lang="ar-SA" sz="2400" b="1" dirty="0"/>
              <a:t>شولر</a:t>
            </a:r>
          </a:p>
          <a:p>
            <a:pPr algn="ctr"/>
            <a:endParaRPr lang="ar-SA"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944" y="1183204"/>
            <a:ext cx="2483372" cy="584775"/>
          </a:xfrm>
          <a:prstGeom prst="rect">
            <a:avLst/>
          </a:prstGeom>
          <a:noFill/>
        </p:spPr>
        <p:txBody>
          <a:bodyPr wrap="none" rtlCol="1">
            <a:spAutoFit/>
          </a:bodyPr>
          <a:lstStyle/>
          <a:p>
            <a:r>
              <a:rPr lang="ar-SA" sz="3200" b="1" dirty="0" smtClean="0"/>
              <a:t>القصاصة (129)</a:t>
            </a:r>
          </a:p>
        </p:txBody>
      </p:sp>
    </p:spTree>
    <p:extLst>
      <p:ext uri="{BB962C8B-B14F-4D97-AF65-F5344CB8AC3E}">
        <p14:creationId xmlns:p14="http://schemas.microsoft.com/office/powerpoint/2010/main" val="258292718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72443" y="3140968"/>
            <a:ext cx="43195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ليس هناك من هو أسوأ من الإنسان الذي </a:t>
            </a:r>
            <a:endParaRPr lang="en-US" sz="2400" b="1" dirty="0" smtClean="0"/>
          </a:p>
          <a:p>
            <a:pPr algn="ctr"/>
            <a:r>
              <a:rPr lang="ar-SA" sz="2400" b="1" dirty="0" smtClean="0"/>
              <a:t>أصبح </a:t>
            </a:r>
            <a:r>
              <a:rPr lang="ar-SA" sz="2400" b="1" dirty="0"/>
              <a:t>اللاقرار هو عادته الوحيدة .</a:t>
            </a:r>
          </a:p>
          <a:p>
            <a:pPr algn="ctr"/>
            <a:endParaRPr lang="ar-SA" b="1" dirty="0" smtClean="0"/>
          </a:p>
          <a:p>
            <a:pPr algn="ctr"/>
            <a:endParaRPr lang="ar-SA" b="1" dirty="0" smtClean="0"/>
          </a:p>
          <a:p>
            <a:pPr algn="ctr"/>
            <a:endParaRPr lang="ar-SA" b="1" dirty="0"/>
          </a:p>
          <a:p>
            <a:pPr algn="ctr"/>
            <a:r>
              <a:rPr lang="ar-SA" sz="2400" b="1" dirty="0" smtClean="0"/>
              <a:t>وليام جيمس</a:t>
            </a:r>
          </a:p>
          <a:p>
            <a:pPr algn="ctr"/>
            <a:endParaRPr lang="ar-SA"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380" y="1183204"/>
            <a:ext cx="2483372" cy="584775"/>
          </a:xfrm>
          <a:prstGeom prst="rect">
            <a:avLst/>
          </a:prstGeom>
          <a:noFill/>
        </p:spPr>
        <p:txBody>
          <a:bodyPr wrap="none" rtlCol="1">
            <a:spAutoFit/>
          </a:bodyPr>
          <a:lstStyle/>
          <a:p>
            <a:r>
              <a:rPr lang="ar-SA" sz="3200" b="1" dirty="0" smtClean="0"/>
              <a:t>القصاصة (130)</a:t>
            </a:r>
          </a:p>
        </p:txBody>
      </p:sp>
    </p:spTree>
    <p:extLst>
      <p:ext uri="{BB962C8B-B14F-4D97-AF65-F5344CB8AC3E}">
        <p14:creationId xmlns:p14="http://schemas.microsoft.com/office/powerpoint/2010/main" val="25952215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350895" y="2708920"/>
            <a:ext cx="5570756"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1400" b="1" dirty="0"/>
              <a:t>                                                                        </a:t>
            </a:r>
          </a:p>
          <a:p>
            <a:pPr algn="ctr"/>
            <a:endParaRPr lang="ar-SA" sz="1400" b="1" dirty="0"/>
          </a:p>
          <a:p>
            <a:pPr algn="ctr"/>
            <a:r>
              <a:rPr lang="ar-SA" sz="2400" b="1" dirty="0"/>
              <a:t>الر عد الذي لا ماء معه لا ينبت العشب </a:t>
            </a:r>
          </a:p>
          <a:p>
            <a:pPr algn="ctr"/>
            <a:r>
              <a:rPr lang="ar-SA" sz="2400" b="1" dirty="0"/>
              <a:t>كذلك العمل الذي لا اخلاص فيه </a:t>
            </a:r>
          </a:p>
          <a:p>
            <a:pPr algn="ctr"/>
            <a:r>
              <a:rPr lang="ar-SA" sz="2400" b="1" dirty="0" smtClean="0"/>
              <a:t>لا </a:t>
            </a:r>
            <a:r>
              <a:rPr lang="ar-SA" sz="2400" b="1" dirty="0"/>
              <a:t>يثمر الخير  . </a:t>
            </a:r>
          </a:p>
          <a:p>
            <a:pPr algn="ctr"/>
            <a:endParaRPr lang="ar-SA" sz="2400" b="1" dirty="0" smtClean="0"/>
          </a:p>
          <a:p>
            <a:pPr algn="ctr"/>
            <a:endParaRPr lang="ar-SA" sz="2400" b="1" dirty="0" smtClean="0"/>
          </a:p>
          <a:p>
            <a:pPr algn="ctr"/>
            <a:r>
              <a:rPr lang="ar-SA" sz="2400" b="1" dirty="0" smtClean="0"/>
              <a:t>يوسف السباعي</a:t>
            </a:r>
          </a:p>
          <a:p>
            <a:pPr algn="ctr"/>
            <a:endParaRPr lang="ar-SA" sz="2400" b="1" dirty="0"/>
          </a:p>
          <a:p>
            <a:pPr algn="ctr"/>
            <a:endParaRPr lang="ar-SA" sz="2400" b="1" dirty="0"/>
          </a:p>
          <a:p>
            <a:pPr algn="ctr"/>
            <a:endParaRPr lang="ar-SA" sz="2400" b="1" dirty="0"/>
          </a:p>
          <a:p>
            <a:pPr algn="ctr"/>
            <a:r>
              <a:rPr lang="ar-SA" b="1" dirty="0"/>
              <a:t>                                                                                    </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380" y="1183204"/>
            <a:ext cx="2483372" cy="584775"/>
          </a:xfrm>
          <a:prstGeom prst="rect">
            <a:avLst/>
          </a:prstGeom>
          <a:noFill/>
        </p:spPr>
        <p:txBody>
          <a:bodyPr wrap="none" rtlCol="1">
            <a:spAutoFit/>
          </a:bodyPr>
          <a:lstStyle/>
          <a:p>
            <a:r>
              <a:rPr lang="ar-SA" sz="3200" b="1" dirty="0" smtClean="0"/>
              <a:t>القصاصة (131)</a:t>
            </a:r>
          </a:p>
        </p:txBody>
      </p:sp>
    </p:spTree>
    <p:extLst>
      <p:ext uri="{BB962C8B-B14F-4D97-AF65-F5344CB8AC3E}">
        <p14:creationId xmlns:p14="http://schemas.microsoft.com/office/powerpoint/2010/main" val="276758186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65098" y="3356992"/>
            <a:ext cx="53641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 </a:t>
            </a:r>
            <a:r>
              <a:rPr lang="ar-SA" sz="2800" b="1" dirty="0"/>
              <a:t>كل مشكلة تحوي بداخلها بذور حلها .</a:t>
            </a:r>
          </a:p>
          <a:p>
            <a:pPr algn="ctr"/>
            <a:endParaRPr lang="ar-SA" sz="2800" b="1" dirty="0" smtClean="0"/>
          </a:p>
          <a:p>
            <a:pPr algn="ctr"/>
            <a:endParaRPr lang="ar-SA" sz="2800" b="1" dirty="0"/>
          </a:p>
          <a:p>
            <a:pPr algn="ctr"/>
            <a:r>
              <a:rPr lang="ar-SA" sz="2400" b="1" dirty="0"/>
              <a:t>ستانلي أرنولد</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61722"/>
            <a:ext cx="2483372" cy="584775"/>
          </a:xfrm>
          <a:prstGeom prst="rect">
            <a:avLst/>
          </a:prstGeom>
          <a:noFill/>
        </p:spPr>
        <p:txBody>
          <a:bodyPr wrap="none" rtlCol="1">
            <a:spAutoFit/>
          </a:bodyPr>
          <a:lstStyle/>
          <a:p>
            <a:r>
              <a:rPr lang="ar-SA" sz="3200" b="1" dirty="0" smtClean="0"/>
              <a:t>القصاصة (132)</a:t>
            </a:r>
          </a:p>
        </p:txBody>
      </p:sp>
    </p:spTree>
    <p:extLst>
      <p:ext uri="{BB962C8B-B14F-4D97-AF65-F5344CB8AC3E}">
        <p14:creationId xmlns:p14="http://schemas.microsoft.com/office/powerpoint/2010/main" val="36638966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42206" y="3284983"/>
            <a:ext cx="55800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 وحدهم الذين يقومون بالمجازفة يمكن </a:t>
            </a:r>
            <a:r>
              <a:rPr lang="ar-SA" sz="2400" b="1" dirty="0" smtClean="0"/>
              <a:t>أن</a:t>
            </a:r>
          </a:p>
          <a:p>
            <a:pPr algn="ctr"/>
            <a:r>
              <a:rPr lang="ar-SA" sz="2400" b="1" dirty="0" smtClean="0"/>
              <a:t> </a:t>
            </a:r>
            <a:r>
              <a:rPr lang="ar-SA" sz="2400" b="1" dirty="0"/>
              <a:t>يكتشفوا إلى أي مدى يمكنهم البلوغ .</a:t>
            </a:r>
          </a:p>
          <a:p>
            <a:pPr algn="ctr"/>
            <a:endParaRPr lang="ar-SA" sz="2400" b="1" dirty="0" smtClean="0"/>
          </a:p>
          <a:p>
            <a:pPr algn="ctr"/>
            <a:r>
              <a:rPr lang="ar-SA" sz="2400" b="1" dirty="0" smtClean="0"/>
              <a:t> </a:t>
            </a:r>
            <a:endParaRPr lang="ar-SA" sz="2400" b="1" dirty="0"/>
          </a:p>
          <a:p>
            <a:pPr algn="ctr"/>
            <a:r>
              <a:rPr lang="ar-SA" sz="2400" b="1" dirty="0"/>
              <a:t>تي اس اليوت</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53373" y="1183204"/>
            <a:ext cx="2483372" cy="584775"/>
          </a:xfrm>
          <a:prstGeom prst="rect">
            <a:avLst/>
          </a:prstGeom>
          <a:noFill/>
        </p:spPr>
        <p:txBody>
          <a:bodyPr wrap="none" rtlCol="1">
            <a:spAutoFit/>
          </a:bodyPr>
          <a:lstStyle/>
          <a:p>
            <a:r>
              <a:rPr lang="ar-SA" sz="3200" b="1" dirty="0" smtClean="0"/>
              <a:t>القصاصة (133)</a:t>
            </a:r>
          </a:p>
        </p:txBody>
      </p:sp>
    </p:spTree>
    <p:extLst>
      <p:ext uri="{BB962C8B-B14F-4D97-AF65-F5344CB8AC3E}">
        <p14:creationId xmlns:p14="http://schemas.microsoft.com/office/powerpoint/2010/main" val="416285284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64493" y="3140968"/>
            <a:ext cx="453548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ما يستطيع العقل فهمه </a:t>
            </a:r>
            <a:r>
              <a:rPr lang="ar-SA" sz="2400" b="1" dirty="0" smtClean="0"/>
              <a:t>وتصديقه</a:t>
            </a:r>
          </a:p>
          <a:p>
            <a:pPr algn="ctr"/>
            <a:r>
              <a:rPr lang="ar-SA" sz="2400" b="1" dirty="0"/>
              <a:t> </a:t>
            </a:r>
            <a:r>
              <a:rPr lang="ar-SA" sz="2400" b="1" dirty="0" smtClean="0"/>
              <a:t>يستطيع  تحقيقه</a:t>
            </a:r>
            <a:r>
              <a:rPr lang="ar-SA" sz="2400" b="1" dirty="0"/>
              <a:t>.</a:t>
            </a:r>
          </a:p>
          <a:p>
            <a:pPr algn="ctr"/>
            <a:r>
              <a:rPr lang="ar-SA" sz="2400" b="1" dirty="0" smtClean="0"/>
              <a:t> </a:t>
            </a:r>
            <a:endParaRPr lang="en-US" sz="2400" b="1" dirty="0" smtClean="0"/>
          </a:p>
          <a:p>
            <a:pPr algn="ctr"/>
            <a:endParaRPr lang="ar-SA" sz="1600" b="1" dirty="0" smtClean="0"/>
          </a:p>
          <a:p>
            <a:pPr algn="ctr"/>
            <a:endParaRPr lang="ar-SA" sz="1600" b="1" dirty="0"/>
          </a:p>
          <a:p>
            <a:pPr algn="ctr"/>
            <a:r>
              <a:rPr lang="ar-SA" sz="2400" b="1" dirty="0" smtClean="0"/>
              <a:t>نورمان </a:t>
            </a:r>
            <a:r>
              <a:rPr lang="ar-SA" sz="2400" b="1" dirty="0"/>
              <a:t>بيل</a:t>
            </a:r>
            <a:endParaRPr lang="ar-SA" sz="2800" b="1" dirty="0"/>
          </a:p>
          <a:p>
            <a:pPr algn="ctr"/>
            <a:endParaRPr lang="ar-SA"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(134)</a:t>
            </a:r>
          </a:p>
        </p:txBody>
      </p:sp>
    </p:spTree>
    <p:extLst>
      <p:ext uri="{BB962C8B-B14F-4D97-AF65-F5344CB8AC3E}">
        <p14:creationId xmlns:p14="http://schemas.microsoft.com/office/powerpoint/2010/main" val="391660788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817529"/>
            <a:ext cx="4572000" cy="2554545"/>
          </a:xfrm>
          <a:prstGeom prst="rect">
            <a:avLst/>
          </a:prstGeom>
        </p:spPr>
        <p:txBody>
          <a:bodyPr>
            <a:spAutoFit/>
          </a:bodyPr>
          <a:lstStyle/>
          <a:p>
            <a:pPr algn="ctr"/>
            <a:r>
              <a:rPr lang="ar-SA" sz="2000" b="1" dirty="0"/>
              <a:t>لاتعش لحظة من دون صورة ذهنية ولاحظ المردود على تحفيز نفسك من جراء البقاء متعطشا لأن تعيش هذه الصورة في الواقع  .</a:t>
            </a:r>
          </a:p>
          <a:p>
            <a:pPr algn="ctr"/>
            <a:r>
              <a:rPr lang="ar-SA" sz="2000" b="1" dirty="0" smtClean="0"/>
              <a:t>اجعل </a:t>
            </a:r>
            <a:r>
              <a:rPr lang="ar-SA" sz="2000" b="1" dirty="0"/>
              <a:t>لديك شيء تستيقظ من أجله كل صباح </a:t>
            </a:r>
            <a:r>
              <a:rPr lang="ar-SA" sz="2000" b="1" dirty="0" smtClean="0"/>
              <a:t>شيء </a:t>
            </a:r>
            <a:endParaRPr lang="en-US" sz="2000" b="1" dirty="0" smtClean="0"/>
          </a:p>
          <a:p>
            <a:pPr algn="ctr"/>
            <a:r>
              <a:rPr lang="ar-SA" sz="2000" b="1" dirty="0" smtClean="0"/>
              <a:t>تجيده </a:t>
            </a:r>
            <a:r>
              <a:rPr lang="ar-SA" sz="2000" b="1" dirty="0"/>
              <a:t>في الحياة وتبقى متعطشا </a:t>
            </a:r>
            <a:r>
              <a:rPr lang="ar-SA" sz="2000" b="1" dirty="0" smtClean="0"/>
              <a:t>له.</a:t>
            </a:r>
          </a:p>
          <a:p>
            <a:pPr algn="ctr">
              <a:buFontTx/>
              <a:buNone/>
            </a:pPr>
            <a:endParaRPr lang="ar-SA" sz="2000" b="1" dirty="0" smtClean="0"/>
          </a:p>
          <a:p>
            <a:pPr algn="ctr">
              <a:buFontTx/>
              <a:buNone/>
            </a:pPr>
            <a:endParaRPr lang="ar-SA" sz="2000" b="1" dirty="0"/>
          </a:p>
          <a:p>
            <a:pPr algn="ctr">
              <a:buFontTx/>
              <a:buNone/>
            </a:pPr>
            <a:r>
              <a:rPr lang="ar-SA" sz="2000" b="1" dirty="0" smtClean="0"/>
              <a:t>ستيف تشاندلر</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219779"/>
            <a:ext cx="2483372" cy="584775"/>
          </a:xfrm>
          <a:prstGeom prst="rect">
            <a:avLst/>
          </a:prstGeom>
          <a:noFill/>
        </p:spPr>
        <p:txBody>
          <a:bodyPr wrap="none" rtlCol="1">
            <a:spAutoFit/>
          </a:bodyPr>
          <a:lstStyle/>
          <a:p>
            <a:r>
              <a:rPr lang="ar-SA" sz="3200" b="1" dirty="0" smtClean="0"/>
              <a:t>القصاصة (135)</a:t>
            </a:r>
          </a:p>
        </p:txBody>
      </p:sp>
    </p:spTree>
    <p:extLst>
      <p:ext uri="{BB962C8B-B14F-4D97-AF65-F5344CB8AC3E}">
        <p14:creationId xmlns:p14="http://schemas.microsoft.com/office/powerpoint/2010/main" val="97145903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353695" y="3140968"/>
            <a:ext cx="385286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كل عادة ما لم تقاوم </a:t>
            </a:r>
            <a:r>
              <a:rPr lang="ar-SA" sz="2400" b="1" dirty="0" smtClean="0"/>
              <a:t>سرعان ما </a:t>
            </a:r>
            <a:endParaRPr lang="en-US" sz="2400" b="1" dirty="0" smtClean="0"/>
          </a:p>
          <a:p>
            <a:pPr algn="ctr"/>
            <a:r>
              <a:rPr lang="ar-SA" sz="2400" b="1" dirty="0" smtClean="0"/>
              <a:t>تنقلب </a:t>
            </a:r>
            <a:r>
              <a:rPr lang="ar-SA" sz="2400" b="1" dirty="0"/>
              <a:t>إلى حاجة .</a:t>
            </a:r>
          </a:p>
          <a:p>
            <a:pPr algn="ctr"/>
            <a:endParaRPr lang="ar-SA" sz="1600" b="1" dirty="0" smtClean="0"/>
          </a:p>
          <a:p>
            <a:pPr algn="ctr"/>
            <a:endParaRPr lang="ar-SA" sz="1600" b="1" dirty="0" smtClean="0"/>
          </a:p>
          <a:p>
            <a:pPr algn="ctr"/>
            <a:endParaRPr lang="ar-SA" sz="1600" b="1" dirty="0"/>
          </a:p>
          <a:p>
            <a:pPr algn="ctr"/>
            <a:r>
              <a:rPr lang="ar-SA" sz="2400" b="1" dirty="0" smtClean="0"/>
              <a:t>أوجستين</a:t>
            </a:r>
            <a:endParaRPr lang="ar-SA" sz="2400" b="1" dirty="0"/>
          </a:p>
          <a:p>
            <a:pPr algn="ctr"/>
            <a:endParaRPr lang="ar-SA" sz="1600"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(136)</a:t>
            </a:r>
          </a:p>
        </p:txBody>
      </p:sp>
    </p:spTree>
    <p:extLst>
      <p:ext uri="{BB962C8B-B14F-4D97-AF65-F5344CB8AC3E}">
        <p14:creationId xmlns:p14="http://schemas.microsoft.com/office/powerpoint/2010/main" val="256690317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477794" y="3140968"/>
            <a:ext cx="38528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 عليك أن تفعل الأشياء التي تعتقد أنه </a:t>
            </a:r>
            <a:endParaRPr lang="en-US" sz="2400" b="1" dirty="0" smtClean="0"/>
          </a:p>
          <a:p>
            <a:pPr algn="ctr"/>
            <a:r>
              <a:rPr lang="ar-SA" sz="2400" b="1" dirty="0" smtClean="0"/>
              <a:t>ليس </a:t>
            </a:r>
            <a:r>
              <a:rPr lang="ar-SA" sz="2400" b="1" dirty="0"/>
              <a:t>باستطاعتك أن تفعلها .</a:t>
            </a:r>
          </a:p>
          <a:p>
            <a:pPr algn="ctr"/>
            <a:endParaRPr lang="ar-SA" sz="2400" b="1" dirty="0" smtClean="0"/>
          </a:p>
          <a:p>
            <a:pPr algn="ctr"/>
            <a:endParaRPr lang="ar-SA" sz="2400" b="1" dirty="0" smtClean="0"/>
          </a:p>
          <a:p>
            <a:pPr algn="ctr"/>
            <a:r>
              <a:rPr lang="ar-SA" sz="2400" b="1" dirty="0" smtClean="0"/>
              <a:t>روزفلت</a:t>
            </a:r>
          </a:p>
          <a:p>
            <a:pPr algn="ctr"/>
            <a:endParaRPr lang="ar-SA" sz="2400" b="1" dirty="0" smtClean="0"/>
          </a:p>
          <a:p>
            <a:pPr algn="ctr"/>
            <a:endParaRPr lang="ar-SA" sz="2400" b="1" dirty="0"/>
          </a:p>
          <a:p>
            <a:pPr algn="ctr"/>
            <a:endParaRPr lang="ar-SA" sz="2400"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39206" y="1183204"/>
            <a:ext cx="2483372" cy="584775"/>
          </a:xfrm>
          <a:prstGeom prst="rect">
            <a:avLst/>
          </a:prstGeom>
          <a:noFill/>
        </p:spPr>
        <p:txBody>
          <a:bodyPr wrap="none" rtlCol="1">
            <a:spAutoFit/>
          </a:bodyPr>
          <a:lstStyle/>
          <a:p>
            <a:r>
              <a:rPr lang="ar-SA" sz="3200" b="1" dirty="0" smtClean="0"/>
              <a:t>القصاصة (137)</a:t>
            </a:r>
          </a:p>
        </p:txBody>
      </p:sp>
    </p:spTree>
    <p:extLst>
      <p:ext uri="{BB962C8B-B14F-4D97-AF65-F5344CB8AC3E}">
        <p14:creationId xmlns:p14="http://schemas.microsoft.com/office/powerpoint/2010/main" val="33900872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2996952"/>
            <a:ext cx="4572000" cy="2419124"/>
          </a:xfrm>
          <a:prstGeom prst="rect">
            <a:avLst/>
          </a:prstGeom>
        </p:spPr>
        <p:txBody>
          <a:bodyPr>
            <a:spAutoFit/>
          </a:bodyPr>
          <a:lstStyle/>
          <a:p>
            <a:pPr algn="ctr">
              <a:lnSpc>
                <a:spcPct val="90000"/>
              </a:lnSpc>
            </a:pPr>
            <a:r>
              <a:rPr lang="ar-SA" sz="2400" b="1" dirty="0"/>
              <a:t>إن فكرت أنك كبرت على فعل شيء تريد أن تفعله .. فلتعلم أنك الآن تستمع إلى صوت التشاؤم داخلك فهو  ليس صوت </a:t>
            </a:r>
            <a:r>
              <a:rPr lang="ar-SA" sz="2400" b="1" dirty="0" smtClean="0"/>
              <a:t>الواقع.</a:t>
            </a:r>
          </a:p>
          <a:p>
            <a:pPr algn="ctr">
              <a:lnSpc>
                <a:spcPct val="90000"/>
              </a:lnSpc>
            </a:pPr>
            <a:endParaRPr lang="ar-SA" sz="2400" b="1" dirty="0"/>
          </a:p>
          <a:p>
            <a:pPr algn="ctr">
              <a:lnSpc>
                <a:spcPct val="90000"/>
              </a:lnSpc>
            </a:pPr>
            <a:endParaRPr lang="ar-SA" sz="2400" b="1" dirty="0" smtClean="0"/>
          </a:p>
          <a:p>
            <a:pPr algn="ctr">
              <a:lnSpc>
                <a:spcPct val="90000"/>
              </a:lnSpc>
            </a:pPr>
            <a:endParaRPr lang="ar-SA" sz="2400" b="1" dirty="0" smtClean="0"/>
          </a:p>
          <a:p>
            <a:pPr algn="ctr">
              <a:lnSpc>
                <a:spcPct val="90000"/>
              </a:lnSpc>
            </a:pPr>
            <a:r>
              <a:rPr lang="ar-SA" sz="2400" b="1" dirty="0" smtClean="0"/>
              <a:t>ستيف تشاندلر</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1895" y="1183204"/>
            <a:ext cx="2483372" cy="584775"/>
          </a:xfrm>
          <a:prstGeom prst="rect">
            <a:avLst/>
          </a:prstGeom>
          <a:noFill/>
        </p:spPr>
        <p:txBody>
          <a:bodyPr wrap="none" rtlCol="1">
            <a:spAutoFit/>
          </a:bodyPr>
          <a:lstStyle/>
          <a:p>
            <a:r>
              <a:rPr lang="ar-SA" sz="3200" b="1" dirty="0" smtClean="0"/>
              <a:t>القصاصة (138)</a:t>
            </a:r>
          </a:p>
        </p:txBody>
      </p:sp>
    </p:spTree>
    <p:extLst>
      <p:ext uri="{BB962C8B-B14F-4D97-AF65-F5344CB8AC3E}">
        <p14:creationId xmlns:p14="http://schemas.microsoft.com/office/powerpoint/2010/main" val="243816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descr="باقة أزهار"/>
          <p:cNvSpPr txBox="1">
            <a:spLocks noChangeArrowheads="1"/>
          </p:cNvSpPr>
          <p:nvPr/>
        </p:nvSpPr>
        <p:spPr bwMode="auto">
          <a:xfrm>
            <a:off x="2893596" y="2996952"/>
            <a:ext cx="4721240" cy="2308324"/>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إن سر النجاح هو أن تتعلم كيف تستخدم الألم </a:t>
            </a:r>
            <a:endParaRPr lang="ar-SA" sz="2400" b="1" dirty="0" smtClean="0"/>
          </a:p>
          <a:p>
            <a:pPr algn="ctr"/>
            <a:r>
              <a:rPr lang="ar-SA" sz="2400" b="1" dirty="0" smtClean="0"/>
              <a:t>والمتعة بدلا من السماح للألم والمتعة من </a:t>
            </a:r>
            <a:r>
              <a:rPr lang="en-US" sz="2400" b="1" dirty="0" smtClean="0"/>
              <a:t>       </a:t>
            </a:r>
            <a:r>
              <a:rPr lang="ar-SA" sz="2400" b="1" dirty="0" smtClean="0"/>
              <a:t>استخدامك فإن فعلت ذلك فإنك سوف تتحكم في حياتك وإلا فإن الحياة سوف تتحكم فيك .</a:t>
            </a:r>
          </a:p>
          <a:p>
            <a:pPr algn="ctr"/>
            <a:endParaRPr lang="ar-SA" sz="2400" b="1" dirty="0"/>
          </a:p>
          <a:p>
            <a:pPr algn="ctr"/>
            <a:r>
              <a:rPr lang="ar-SA" sz="2400" b="1" dirty="0"/>
              <a:t>أنتوني روبنز </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635895" y="1183204"/>
            <a:ext cx="2252540" cy="584775"/>
          </a:xfrm>
          <a:prstGeom prst="rect">
            <a:avLst/>
          </a:prstGeom>
          <a:noFill/>
        </p:spPr>
        <p:txBody>
          <a:bodyPr wrap="none" rtlCol="1">
            <a:spAutoFit/>
          </a:bodyPr>
          <a:lstStyle/>
          <a:p>
            <a:r>
              <a:rPr lang="ar-SA" sz="3200" b="1" dirty="0" smtClean="0"/>
              <a:t>القصاصة (13)</a:t>
            </a:r>
          </a:p>
        </p:txBody>
      </p:sp>
    </p:spTree>
    <p:extLst>
      <p:ext uri="{BB962C8B-B14F-4D97-AF65-F5344CB8AC3E}">
        <p14:creationId xmlns:p14="http://schemas.microsoft.com/office/powerpoint/2010/main" val="16804218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05676" y="2924944"/>
            <a:ext cx="542054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400" b="1" dirty="0"/>
              <a:t> </a:t>
            </a:r>
            <a:r>
              <a:rPr lang="ar-SA" sz="2800" b="1" dirty="0"/>
              <a:t>ركز كل أفكارك على المهمة التي </a:t>
            </a:r>
            <a:r>
              <a:rPr lang="ar-SA" sz="2800" b="1" dirty="0" smtClean="0"/>
              <a:t>بين</a:t>
            </a:r>
          </a:p>
          <a:p>
            <a:pPr algn="ctr" rtl="1"/>
            <a:r>
              <a:rPr lang="ar-SA" sz="2800" b="1" dirty="0" smtClean="0"/>
              <a:t> </a:t>
            </a:r>
            <a:r>
              <a:rPr lang="ar-SA" sz="2800" b="1" dirty="0"/>
              <a:t>يديك فأشعة الشمس لا تحرق </a:t>
            </a:r>
            <a:endParaRPr lang="ar-SA" sz="2800" b="1" dirty="0" smtClean="0"/>
          </a:p>
          <a:p>
            <a:pPr algn="ctr" rtl="1"/>
            <a:r>
              <a:rPr lang="ar-SA" sz="2800" b="1" dirty="0" smtClean="0"/>
              <a:t>إلا </a:t>
            </a:r>
            <a:r>
              <a:rPr lang="ar-SA" sz="2800" b="1" dirty="0"/>
              <a:t>إذا اجتمعت في البؤرة. </a:t>
            </a:r>
            <a:endParaRPr lang="ar-SA" sz="2800" b="1" dirty="0" smtClean="0"/>
          </a:p>
          <a:p>
            <a:pPr algn="ctr" rtl="1"/>
            <a:endParaRPr lang="ar-SA" sz="2800" b="1" dirty="0" smtClean="0"/>
          </a:p>
          <a:p>
            <a:pPr algn="ctr" rtl="1"/>
            <a:r>
              <a:rPr lang="ar-SA" sz="2800" b="1" dirty="0" smtClean="0"/>
              <a:t>(</a:t>
            </a:r>
            <a:r>
              <a:rPr lang="ar-SA" sz="2800" b="1" dirty="0"/>
              <a:t>الكسندر جراهام بل) </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61722"/>
            <a:ext cx="2483372" cy="584775"/>
          </a:xfrm>
          <a:prstGeom prst="rect">
            <a:avLst/>
          </a:prstGeom>
          <a:noFill/>
        </p:spPr>
        <p:txBody>
          <a:bodyPr wrap="none" rtlCol="1">
            <a:spAutoFit/>
          </a:bodyPr>
          <a:lstStyle/>
          <a:p>
            <a:r>
              <a:rPr lang="ar-SA" sz="3200" b="1" dirty="0" smtClean="0"/>
              <a:t>القصاصة (139)</a:t>
            </a:r>
          </a:p>
        </p:txBody>
      </p:sp>
    </p:spTree>
    <p:extLst>
      <p:ext uri="{BB962C8B-B14F-4D97-AF65-F5344CB8AC3E}">
        <p14:creationId xmlns:p14="http://schemas.microsoft.com/office/powerpoint/2010/main" val="235101608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27981" y="2855096"/>
            <a:ext cx="46085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000" b="1" dirty="0"/>
              <a:t> </a:t>
            </a:r>
            <a:r>
              <a:rPr lang="ar-SA" sz="2400" b="1" dirty="0"/>
              <a:t>جمّع مصادرك، استقطب كل قواك، احشد كل طاقاتك، ركّز استيعابك على السيطرة على  مجال واحد من الاجتهاد</a:t>
            </a:r>
            <a:r>
              <a:rPr lang="ar-SA" sz="2400" b="1" dirty="0" smtClean="0"/>
              <a:t>.</a:t>
            </a:r>
          </a:p>
          <a:p>
            <a:pPr algn="ctr" rtl="1"/>
            <a:endParaRPr lang="ar-SA" sz="2400" b="1" dirty="0" smtClean="0"/>
          </a:p>
          <a:p>
            <a:pPr algn="ctr" rtl="1"/>
            <a:endParaRPr lang="en-US" sz="2400" b="1" dirty="0"/>
          </a:p>
          <a:p>
            <a:pPr algn="ctr"/>
            <a:r>
              <a:rPr lang="ar-SA" sz="2400" b="1" dirty="0"/>
              <a:t>(جون هاغاي)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525846" y="1157659"/>
            <a:ext cx="2483372" cy="584775"/>
          </a:xfrm>
          <a:prstGeom prst="rect">
            <a:avLst/>
          </a:prstGeom>
          <a:noFill/>
        </p:spPr>
        <p:txBody>
          <a:bodyPr wrap="none" rtlCol="1">
            <a:spAutoFit/>
          </a:bodyPr>
          <a:lstStyle/>
          <a:p>
            <a:r>
              <a:rPr lang="ar-SA" sz="3200" b="1" dirty="0" smtClean="0"/>
              <a:t>القصاصة (140)</a:t>
            </a:r>
          </a:p>
        </p:txBody>
      </p:sp>
    </p:spTree>
    <p:extLst>
      <p:ext uri="{BB962C8B-B14F-4D97-AF65-F5344CB8AC3E}">
        <p14:creationId xmlns:p14="http://schemas.microsoft.com/office/powerpoint/2010/main" val="27742084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938287" y="3212975"/>
            <a:ext cx="47879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إن التفكير هو أصعب الأعمال وهذا هو السبب </a:t>
            </a:r>
            <a:endParaRPr lang="en-US" sz="2400" b="1" dirty="0" smtClean="0"/>
          </a:p>
          <a:p>
            <a:pPr algn="ctr"/>
            <a:r>
              <a:rPr lang="ar-SA" sz="2400" b="1" dirty="0" smtClean="0"/>
              <a:t>أن </a:t>
            </a:r>
            <a:r>
              <a:rPr lang="ar-SA" sz="2400" b="1" dirty="0"/>
              <a:t>في أن القليلين هم الذين يختارونه كعمل  .</a:t>
            </a:r>
          </a:p>
          <a:p>
            <a:pPr algn="ctr"/>
            <a:endParaRPr lang="ar-SA" b="1" dirty="0" smtClean="0"/>
          </a:p>
          <a:p>
            <a:pPr algn="ctr"/>
            <a:endParaRPr lang="en-US" sz="2000" b="1" dirty="0" smtClean="0"/>
          </a:p>
          <a:p>
            <a:pPr algn="ctr"/>
            <a:endParaRPr lang="ar-SA" sz="2000" b="1" dirty="0"/>
          </a:p>
          <a:p>
            <a:pPr algn="ctr"/>
            <a:r>
              <a:rPr lang="ar-SA" sz="2000" b="1" dirty="0" smtClean="0"/>
              <a:t>هنري </a:t>
            </a:r>
            <a:r>
              <a:rPr lang="ar-SA" sz="2000" b="1" dirty="0"/>
              <a:t>فورد</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8507" y="1183204"/>
            <a:ext cx="2483372" cy="584775"/>
          </a:xfrm>
          <a:prstGeom prst="rect">
            <a:avLst/>
          </a:prstGeom>
          <a:noFill/>
        </p:spPr>
        <p:txBody>
          <a:bodyPr wrap="none" rtlCol="1">
            <a:spAutoFit/>
          </a:bodyPr>
          <a:lstStyle/>
          <a:p>
            <a:r>
              <a:rPr lang="ar-SA" sz="3200" b="1" dirty="0" smtClean="0"/>
              <a:t>القصاصة (141)</a:t>
            </a:r>
          </a:p>
        </p:txBody>
      </p:sp>
    </p:spTree>
    <p:extLst>
      <p:ext uri="{BB962C8B-B14F-4D97-AF65-F5344CB8AC3E}">
        <p14:creationId xmlns:p14="http://schemas.microsoft.com/office/powerpoint/2010/main" val="12790200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971052" y="2996952"/>
            <a:ext cx="47164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إن شكوكنا خوانة لنا فهي تفقدنا الخير الذي يمكننا أن نحظى به من خلال خوفنا من </a:t>
            </a:r>
            <a:endParaRPr lang="en-US" sz="2400" b="1" dirty="0" smtClean="0"/>
          </a:p>
          <a:p>
            <a:pPr algn="ctr"/>
            <a:r>
              <a:rPr lang="ar-SA" sz="2400" b="1" dirty="0" smtClean="0"/>
              <a:t>المحاولة .</a:t>
            </a:r>
          </a:p>
          <a:p>
            <a:pPr algn="ctr"/>
            <a:r>
              <a:rPr lang="ar-SA" sz="2400" b="1" dirty="0" smtClean="0"/>
              <a:t> </a:t>
            </a:r>
            <a:endParaRPr lang="en-US" sz="2400" b="1" dirty="0" smtClean="0"/>
          </a:p>
          <a:p>
            <a:pPr algn="ctr"/>
            <a:endParaRPr lang="ar-SA" sz="2400" b="1" dirty="0"/>
          </a:p>
          <a:p>
            <a:pPr algn="ctr"/>
            <a:r>
              <a:rPr lang="ar-SA" sz="2400" b="1" dirty="0"/>
              <a:t>شكسبير</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2458" y="1183204"/>
            <a:ext cx="2483372" cy="584775"/>
          </a:xfrm>
          <a:prstGeom prst="rect">
            <a:avLst/>
          </a:prstGeom>
          <a:noFill/>
        </p:spPr>
        <p:txBody>
          <a:bodyPr wrap="none" rtlCol="1">
            <a:spAutoFit/>
          </a:bodyPr>
          <a:lstStyle/>
          <a:p>
            <a:r>
              <a:rPr lang="ar-SA" sz="3200" b="1" dirty="0" smtClean="0"/>
              <a:t>القصاصة (142)</a:t>
            </a:r>
          </a:p>
        </p:txBody>
      </p:sp>
    </p:spTree>
    <p:extLst>
      <p:ext uri="{BB962C8B-B14F-4D97-AF65-F5344CB8AC3E}">
        <p14:creationId xmlns:p14="http://schemas.microsoft.com/office/powerpoint/2010/main" val="8219360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3042173"/>
            <a:ext cx="4572000" cy="2308324"/>
          </a:xfrm>
          <a:prstGeom prst="rect">
            <a:avLst/>
          </a:prstGeom>
        </p:spPr>
        <p:txBody>
          <a:bodyPr>
            <a:spAutoFit/>
          </a:bodyPr>
          <a:lstStyle/>
          <a:p>
            <a:pPr algn="ctr"/>
            <a:r>
              <a:rPr lang="ar-SA" sz="2400" b="1" dirty="0"/>
              <a:t>بإمكانك أن تبدأ من الآن حياة على مستوى عالي من التحفيز من خلال زيادة التحديات التي تعرضها على ذهنك </a:t>
            </a:r>
            <a:r>
              <a:rPr lang="ar-SA" sz="2400" b="1" dirty="0" smtClean="0"/>
              <a:t>.</a:t>
            </a:r>
          </a:p>
          <a:p>
            <a:pPr algn="ctr"/>
            <a:endParaRPr lang="ar-SA" sz="2400" b="1" dirty="0" smtClean="0"/>
          </a:p>
          <a:p>
            <a:pPr algn="ctr"/>
            <a:endParaRPr lang="ar-SA" sz="2400" b="1" dirty="0" smtClean="0"/>
          </a:p>
          <a:p>
            <a:pPr algn="ctr"/>
            <a:r>
              <a:rPr lang="ar-SA" sz="2400" b="1" dirty="0" smtClean="0"/>
              <a:t>ستيف تشاندلر</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57659"/>
            <a:ext cx="2483372" cy="584775"/>
          </a:xfrm>
          <a:prstGeom prst="rect">
            <a:avLst/>
          </a:prstGeom>
          <a:noFill/>
        </p:spPr>
        <p:txBody>
          <a:bodyPr wrap="none" rtlCol="1">
            <a:spAutoFit/>
          </a:bodyPr>
          <a:lstStyle/>
          <a:p>
            <a:r>
              <a:rPr lang="ar-SA" sz="3200" b="1" dirty="0" smtClean="0"/>
              <a:t>القصاصة (143)</a:t>
            </a:r>
          </a:p>
        </p:txBody>
      </p:sp>
    </p:spTree>
    <p:extLst>
      <p:ext uri="{BB962C8B-B14F-4D97-AF65-F5344CB8AC3E}">
        <p14:creationId xmlns:p14="http://schemas.microsoft.com/office/powerpoint/2010/main" val="380514195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12391" y="3140968"/>
            <a:ext cx="48255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 من الأمور الطريفة في الحياة أنك إذا لم ترضى سوى بالأفضل فإنك سوف تحصل عليه .</a:t>
            </a:r>
          </a:p>
          <a:p>
            <a:pPr algn="ctr"/>
            <a:endParaRPr lang="en-US" sz="2400" b="1" dirty="0" smtClean="0"/>
          </a:p>
          <a:p>
            <a:pPr algn="ctr"/>
            <a:endParaRPr lang="ar-SA" sz="2400" b="1" dirty="0" smtClean="0"/>
          </a:p>
          <a:p>
            <a:pPr algn="ctr"/>
            <a:r>
              <a:rPr lang="ar-SA" sz="2400" b="1" dirty="0" smtClean="0"/>
              <a:t>دبليو </a:t>
            </a:r>
            <a:r>
              <a:rPr lang="ar-SA" sz="2400" b="1" dirty="0"/>
              <a:t>سمرست</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(144)</a:t>
            </a:r>
          </a:p>
        </p:txBody>
      </p:sp>
    </p:spTree>
    <p:extLst>
      <p:ext uri="{BB962C8B-B14F-4D97-AF65-F5344CB8AC3E}">
        <p14:creationId xmlns:p14="http://schemas.microsoft.com/office/powerpoint/2010/main" val="8652402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7704" y="2817529"/>
            <a:ext cx="6480720" cy="287952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000" b="1" dirty="0" smtClean="0"/>
              <a:t>عندما يفشل الإنسان في السيطرة على أفكاره </a:t>
            </a:r>
          </a:p>
          <a:p>
            <a:pPr marL="0" indent="0" algn="ctr">
              <a:buNone/>
            </a:pPr>
            <a:r>
              <a:rPr lang="ar-SA" sz="2000" b="1" dirty="0" smtClean="0"/>
              <a:t>وتوجيهها نحو البلوغ به إلى حسن الختام</a:t>
            </a:r>
          </a:p>
          <a:p>
            <a:pPr marL="0" indent="0" algn="ctr">
              <a:buNone/>
            </a:pPr>
            <a:r>
              <a:rPr lang="ar-SA" sz="2000" b="1" dirty="0" smtClean="0"/>
              <a:t> فإنه يشعر بالتخوف من شرور مرتقبة أو يتعامل</a:t>
            </a:r>
          </a:p>
          <a:p>
            <a:pPr marL="0" indent="0" algn="ctr">
              <a:buNone/>
            </a:pPr>
            <a:r>
              <a:rPr lang="ar-SA" sz="2000" b="1" dirty="0" smtClean="0"/>
              <a:t> مع الأحداث التي لم تحصل وكأنها حصلت بالفعل</a:t>
            </a:r>
          </a:p>
          <a:p>
            <a:pPr marL="0" indent="0" algn="ctr">
              <a:buNone/>
            </a:pPr>
            <a:r>
              <a:rPr lang="ar-SA" sz="2000" b="1" dirty="0" smtClean="0"/>
              <a:t> فيقوده ضلاله إلى الحزن والكرب والقلق .</a:t>
            </a:r>
          </a:p>
          <a:p>
            <a:pPr marL="0" indent="0" algn="ctr">
              <a:buNone/>
            </a:pPr>
            <a:endParaRPr lang="ar-SA" sz="2000" b="1" dirty="0"/>
          </a:p>
          <a:p>
            <a:pPr marL="0" indent="0" algn="ctr">
              <a:buNone/>
            </a:pPr>
            <a:endParaRPr lang="ar-SA" sz="2000" b="1" dirty="0" smtClean="0"/>
          </a:p>
          <a:p>
            <a:pPr marL="0" indent="0" algn="ctr">
              <a:buNone/>
            </a:pPr>
            <a:r>
              <a:rPr lang="ar-SA" sz="2000" b="1" dirty="0" smtClean="0"/>
              <a:t>هارون يحيى</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57659"/>
            <a:ext cx="2483372" cy="584775"/>
          </a:xfrm>
          <a:prstGeom prst="rect">
            <a:avLst/>
          </a:prstGeom>
          <a:noFill/>
        </p:spPr>
        <p:txBody>
          <a:bodyPr wrap="none" rtlCol="1">
            <a:spAutoFit/>
          </a:bodyPr>
          <a:lstStyle/>
          <a:p>
            <a:r>
              <a:rPr lang="ar-SA" sz="3200" b="1" dirty="0" smtClean="0"/>
              <a:t>القصاصة (145)</a:t>
            </a:r>
          </a:p>
        </p:txBody>
      </p:sp>
    </p:spTree>
    <p:extLst>
      <p:ext uri="{BB962C8B-B14F-4D97-AF65-F5344CB8AC3E}">
        <p14:creationId xmlns:p14="http://schemas.microsoft.com/office/powerpoint/2010/main" val="27579666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275856" y="3068960"/>
            <a:ext cx="414089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الفعل وليس المعرفة هو الغاية العظمى من الحياة .</a:t>
            </a:r>
          </a:p>
          <a:p>
            <a:pPr algn="ctr"/>
            <a:endParaRPr lang="en-US" sz="2400" b="1" dirty="0" smtClean="0"/>
          </a:p>
          <a:p>
            <a:pPr algn="ctr"/>
            <a:endParaRPr lang="ar-SA" sz="2400" b="1" dirty="0"/>
          </a:p>
          <a:p>
            <a:pPr algn="ctr"/>
            <a:r>
              <a:rPr lang="ar-SA" sz="2400" b="1" dirty="0"/>
              <a:t>توماس هنري</a:t>
            </a:r>
          </a:p>
          <a:p>
            <a:pPr algn="ctr"/>
            <a:endParaRPr lang="ar-SA" sz="1600"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5846" y="1183204"/>
            <a:ext cx="2483372" cy="584775"/>
          </a:xfrm>
          <a:prstGeom prst="rect">
            <a:avLst/>
          </a:prstGeom>
          <a:noFill/>
        </p:spPr>
        <p:txBody>
          <a:bodyPr wrap="none" rtlCol="1">
            <a:spAutoFit/>
          </a:bodyPr>
          <a:lstStyle/>
          <a:p>
            <a:r>
              <a:rPr lang="ar-SA" sz="3200" b="1" dirty="0" smtClean="0"/>
              <a:t>القصاصة (146)</a:t>
            </a:r>
          </a:p>
        </p:txBody>
      </p:sp>
    </p:spTree>
    <p:extLst>
      <p:ext uri="{BB962C8B-B14F-4D97-AF65-F5344CB8AC3E}">
        <p14:creationId xmlns:p14="http://schemas.microsoft.com/office/powerpoint/2010/main" val="201960272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1840" y="2852936"/>
            <a:ext cx="43195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سواء كنت تظن أنك قادر على اجتياز الصعاب أم لا ..</a:t>
            </a:r>
          </a:p>
          <a:p>
            <a:pPr algn="ctr"/>
            <a:r>
              <a:rPr lang="ar-SA" sz="2400" b="1" dirty="0"/>
              <a:t>فأنت في الحالتين على سواء .</a:t>
            </a:r>
          </a:p>
          <a:p>
            <a:pPr algn="ctr"/>
            <a:endParaRPr lang="en-US" sz="2400" b="1" dirty="0" smtClean="0"/>
          </a:p>
          <a:p>
            <a:pPr algn="ctr"/>
            <a:endParaRPr lang="ar-SA" sz="2400" b="1" dirty="0"/>
          </a:p>
          <a:p>
            <a:pPr algn="ctr"/>
            <a:r>
              <a:rPr lang="ar-SA" sz="2400" b="1" dirty="0"/>
              <a:t>هنري فورد </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3585" y="1183204"/>
            <a:ext cx="2483372" cy="584775"/>
          </a:xfrm>
          <a:prstGeom prst="rect">
            <a:avLst/>
          </a:prstGeom>
          <a:noFill/>
        </p:spPr>
        <p:txBody>
          <a:bodyPr wrap="none" rtlCol="1">
            <a:spAutoFit/>
          </a:bodyPr>
          <a:lstStyle/>
          <a:p>
            <a:r>
              <a:rPr lang="ar-SA" sz="3200" b="1" dirty="0" smtClean="0"/>
              <a:t>القصاصة (147)</a:t>
            </a:r>
          </a:p>
        </p:txBody>
      </p:sp>
    </p:spTree>
    <p:extLst>
      <p:ext uri="{BB962C8B-B14F-4D97-AF65-F5344CB8AC3E}">
        <p14:creationId xmlns:p14="http://schemas.microsoft.com/office/powerpoint/2010/main" val="37241557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97720" y="2780928"/>
            <a:ext cx="5832648"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 إذا تم كسر بيضة بواسطة قوة خارجية </a:t>
            </a:r>
            <a:endParaRPr lang="ar-SA" sz="2400" b="1" dirty="0" smtClean="0"/>
          </a:p>
          <a:p>
            <a:pPr algn="ctr"/>
            <a:r>
              <a:rPr lang="ar-SA" sz="2400" b="1" dirty="0" smtClean="0"/>
              <a:t>فإن حياتها </a:t>
            </a:r>
            <a:r>
              <a:rPr lang="ar-SA" sz="2400" b="1" dirty="0"/>
              <a:t>انتهت ..</a:t>
            </a:r>
          </a:p>
          <a:p>
            <a:pPr algn="ctr"/>
            <a:r>
              <a:rPr lang="ar-SA" sz="2400" b="1" dirty="0"/>
              <a:t>وإذا تم كسر بيضة بواسطة قوة داخلية </a:t>
            </a:r>
            <a:endParaRPr lang="ar-SA" sz="2400" b="1" dirty="0" smtClean="0"/>
          </a:p>
          <a:p>
            <a:pPr algn="ctr"/>
            <a:r>
              <a:rPr lang="ar-SA" sz="2400" b="1" dirty="0" smtClean="0"/>
              <a:t>فإن </a:t>
            </a:r>
            <a:r>
              <a:rPr lang="ar-SA" sz="2400" b="1" dirty="0"/>
              <a:t>هناك حياة قد بدأت ..</a:t>
            </a:r>
          </a:p>
          <a:p>
            <a:pPr algn="ctr"/>
            <a:r>
              <a:rPr lang="ar-SA" sz="2400" b="1" dirty="0"/>
              <a:t>الأشياء العظيمة تبدأ دائما من الداخل</a:t>
            </a:r>
            <a:r>
              <a:rPr lang="ar-SA" sz="2800" b="1" dirty="0"/>
              <a:t> .</a:t>
            </a:r>
          </a:p>
          <a:p>
            <a:pPr algn="ctr"/>
            <a:endParaRPr lang="en-US" sz="2800" b="1" dirty="0" smtClean="0"/>
          </a:p>
          <a:p>
            <a:pPr algn="ctr"/>
            <a:endParaRPr lang="ar-SA" sz="2800" b="1" dirty="0"/>
          </a:p>
          <a:p>
            <a:pPr algn="ctr"/>
            <a:r>
              <a:rPr lang="ar-SA" sz="2400" b="1" dirty="0"/>
              <a:t>د. سلمان العودة</a:t>
            </a:r>
          </a:p>
          <a:p>
            <a:pPr algn="ctr"/>
            <a:endParaRPr lang="ar-SA" b="1" dirty="0"/>
          </a:p>
          <a:p>
            <a:pPr algn="ct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(148)</a:t>
            </a:r>
          </a:p>
        </p:txBody>
      </p:sp>
    </p:spTree>
    <p:extLst>
      <p:ext uri="{BB962C8B-B14F-4D97-AF65-F5344CB8AC3E}">
        <p14:creationId xmlns:p14="http://schemas.microsoft.com/office/powerpoint/2010/main" val="367609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2996952"/>
            <a:ext cx="4572000" cy="2239844"/>
          </a:xfrm>
          <a:prstGeom prst="rect">
            <a:avLst/>
          </a:prstGeom>
        </p:spPr>
        <p:txBody>
          <a:bodyPr>
            <a:spAutoFit/>
          </a:bodyPr>
          <a:lstStyle/>
          <a:p>
            <a:pPr algn="ctr">
              <a:lnSpc>
                <a:spcPct val="150000"/>
              </a:lnSpc>
            </a:pPr>
            <a:r>
              <a:rPr lang="ar-SA" sz="2400" b="1" dirty="0">
                <a:latin typeface="Arial" pitchFamily="34" charset="0"/>
                <a:cs typeface="Arial" pitchFamily="34" charset="0"/>
              </a:rPr>
              <a:t>ليس هناك أكثر بؤسا من الإنسان </a:t>
            </a:r>
          </a:p>
          <a:p>
            <a:pPr algn="ctr">
              <a:lnSpc>
                <a:spcPct val="150000"/>
              </a:lnSpc>
            </a:pPr>
            <a:r>
              <a:rPr lang="ar-SA" sz="2400" b="1" dirty="0">
                <a:latin typeface="Arial" pitchFamily="34" charset="0"/>
                <a:cs typeface="Arial" pitchFamily="34" charset="0"/>
              </a:rPr>
              <a:t>الذي أصبح اللا قرار عادته </a:t>
            </a:r>
            <a:r>
              <a:rPr lang="ar-SA" sz="2400" b="1" dirty="0" smtClean="0">
                <a:latin typeface="Arial" pitchFamily="34" charset="0"/>
                <a:cs typeface="Arial" pitchFamily="34" charset="0"/>
              </a:rPr>
              <a:t>الوحيدة.</a:t>
            </a:r>
          </a:p>
          <a:p>
            <a:pPr algn="ctr">
              <a:lnSpc>
                <a:spcPct val="150000"/>
              </a:lnSpc>
            </a:pPr>
            <a:r>
              <a:rPr lang="ar-SA" sz="2400" b="1" dirty="0" smtClean="0">
                <a:latin typeface="Arial" pitchFamily="34" charset="0"/>
                <a:cs typeface="Arial" pitchFamily="34" charset="0"/>
              </a:rPr>
              <a:t> </a:t>
            </a:r>
            <a:endParaRPr lang="ar-SA" sz="2400" b="1" dirty="0">
              <a:latin typeface="Arial" pitchFamily="34" charset="0"/>
              <a:cs typeface="Arial" pitchFamily="34" charset="0"/>
            </a:endParaRPr>
          </a:p>
          <a:p>
            <a:pPr algn="ctr">
              <a:lnSpc>
                <a:spcPct val="150000"/>
              </a:lnSpc>
            </a:pPr>
            <a:r>
              <a:rPr lang="ar-SA" sz="2400" b="1" dirty="0">
                <a:latin typeface="Arial" pitchFamily="34" charset="0"/>
                <a:cs typeface="Arial" pitchFamily="34" charset="0"/>
              </a:rPr>
              <a:t>ويليام جيمس</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23224"/>
            <a:ext cx="3824729" cy="1653647"/>
          </a:xfrm>
          <a:prstGeom prst="rect">
            <a:avLst/>
          </a:prstGeom>
        </p:spPr>
      </p:pic>
      <p:sp>
        <p:nvSpPr>
          <p:cNvPr id="5" name="TextBox 4"/>
          <p:cNvSpPr txBox="1"/>
          <p:nvPr/>
        </p:nvSpPr>
        <p:spPr>
          <a:xfrm>
            <a:off x="3563888" y="1183204"/>
            <a:ext cx="2252540" cy="584775"/>
          </a:xfrm>
          <a:prstGeom prst="rect">
            <a:avLst/>
          </a:prstGeom>
          <a:noFill/>
        </p:spPr>
        <p:txBody>
          <a:bodyPr wrap="none" rtlCol="1">
            <a:spAutoFit/>
          </a:bodyPr>
          <a:lstStyle/>
          <a:p>
            <a:r>
              <a:rPr lang="ar-SA" sz="3200" b="1" dirty="0" smtClean="0"/>
              <a:t>القصاصة (14)</a:t>
            </a:r>
          </a:p>
        </p:txBody>
      </p:sp>
    </p:spTree>
    <p:extLst>
      <p:ext uri="{BB962C8B-B14F-4D97-AF65-F5344CB8AC3E}">
        <p14:creationId xmlns:p14="http://schemas.microsoft.com/office/powerpoint/2010/main" val="363234196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91680" y="2875586"/>
            <a:ext cx="6980237" cy="244817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000" b="1" dirty="0" smtClean="0"/>
              <a:t>من المهم أن يكون الإنسان قادرا على رؤية</a:t>
            </a:r>
          </a:p>
          <a:p>
            <a:pPr marL="0" indent="0" algn="ctr">
              <a:buNone/>
            </a:pPr>
            <a:r>
              <a:rPr lang="ar-SA" sz="2000" b="1" dirty="0" smtClean="0"/>
              <a:t> الوجه الحقيقي للحياة واتخاذ أسلوب العيش وفقه ..</a:t>
            </a:r>
          </a:p>
          <a:p>
            <a:pPr marL="0" indent="0" algn="ctr">
              <a:buNone/>
            </a:pPr>
            <a:r>
              <a:rPr lang="ar-SA" sz="2000" b="1" dirty="0" smtClean="0"/>
              <a:t>فمعظم الناس ينجرفون إلى أي مكان يسحبهم </a:t>
            </a:r>
          </a:p>
          <a:p>
            <a:pPr marL="0" indent="0" algn="ctr">
              <a:buNone/>
            </a:pPr>
            <a:r>
              <a:rPr lang="ar-SA" sz="2000" b="1" dirty="0" smtClean="0"/>
              <a:t>إليه تيار الحياة اليومية وبطريقة العيش هذه يفقدون</a:t>
            </a:r>
          </a:p>
          <a:p>
            <a:pPr marL="0" indent="0" algn="ctr">
              <a:buNone/>
            </a:pPr>
            <a:r>
              <a:rPr lang="ar-SA" sz="2000" b="1" dirty="0" smtClean="0"/>
              <a:t> الاحساس بحياتهم ..</a:t>
            </a:r>
          </a:p>
          <a:p>
            <a:pPr marL="0" indent="0" algn="ctr">
              <a:buNone/>
            </a:pPr>
            <a:endParaRPr lang="en-US" sz="2000" b="1" dirty="0" smtClean="0"/>
          </a:p>
          <a:p>
            <a:pPr marL="0" indent="0" algn="ctr">
              <a:buNone/>
            </a:pPr>
            <a:endParaRPr lang="ar-SA" sz="2000" b="1" dirty="0" smtClean="0"/>
          </a:p>
          <a:p>
            <a:pPr marL="0" indent="0" algn="ctr">
              <a:buNone/>
            </a:pPr>
            <a:r>
              <a:rPr lang="ar-SA" sz="2000" b="1" dirty="0" smtClean="0"/>
              <a:t>هارون يحيى</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(149)</a:t>
            </a:r>
          </a:p>
        </p:txBody>
      </p:sp>
    </p:spTree>
    <p:extLst>
      <p:ext uri="{BB962C8B-B14F-4D97-AF65-F5344CB8AC3E}">
        <p14:creationId xmlns:p14="http://schemas.microsoft.com/office/powerpoint/2010/main" val="320280216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00212" y="3140968"/>
            <a:ext cx="44640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000" b="1" dirty="0"/>
              <a:t> </a:t>
            </a:r>
            <a:r>
              <a:rPr lang="ar-SA" sz="2400" b="1" dirty="0"/>
              <a:t>عندما يبدأ كل شيء يعاندك ويعمل ضدك ..</a:t>
            </a:r>
          </a:p>
          <a:p>
            <a:pPr algn="ctr"/>
            <a:r>
              <a:rPr lang="ar-SA" sz="2400" b="1" dirty="0"/>
              <a:t>تذكر دائما أن الطائرة تقلع عكس اتجاه الريح لا معه .</a:t>
            </a:r>
          </a:p>
          <a:p>
            <a:pPr algn="ctr"/>
            <a:endParaRPr lang="ar-SA" sz="2400" b="1" dirty="0" smtClean="0"/>
          </a:p>
          <a:p>
            <a:pPr algn="ctr"/>
            <a:endParaRPr lang="ar-SA" sz="2400" b="1" dirty="0"/>
          </a:p>
          <a:p>
            <a:pPr algn="ctr"/>
            <a:r>
              <a:rPr lang="ar-SA" sz="2000" b="1" dirty="0"/>
              <a:t>هنري فورد</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(150)</a:t>
            </a:r>
          </a:p>
        </p:txBody>
      </p:sp>
    </p:spTree>
    <p:extLst>
      <p:ext uri="{BB962C8B-B14F-4D97-AF65-F5344CB8AC3E}">
        <p14:creationId xmlns:p14="http://schemas.microsoft.com/office/powerpoint/2010/main" val="250838569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9889" y="3122680"/>
            <a:ext cx="6264696" cy="1754326"/>
          </a:xfrm>
          <a:prstGeom prst="rect">
            <a:avLst/>
          </a:prstGeom>
        </p:spPr>
        <p:txBody>
          <a:bodyPr wrap="square">
            <a:spAutoFit/>
          </a:bodyPr>
          <a:lstStyle/>
          <a:p>
            <a:pPr algn="ctr">
              <a:lnSpc>
                <a:spcPct val="90000"/>
              </a:lnSpc>
            </a:pPr>
            <a:r>
              <a:rPr lang="ar-SA" sz="2400" b="1" dirty="0"/>
              <a:t>من المستحيل أن نعمل من خلال </a:t>
            </a:r>
            <a:r>
              <a:rPr lang="ar-SA" sz="2400" b="1" dirty="0" smtClean="0"/>
              <a:t>حس </a:t>
            </a:r>
            <a:r>
              <a:rPr lang="ar-SA" sz="2400" b="1" dirty="0"/>
              <a:t>هدفي </a:t>
            </a:r>
          </a:p>
          <a:p>
            <a:pPr algn="ctr">
              <a:lnSpc>
                <a:spcPct val="90000"/>
              </a:lnSpc>
            </a:pPr>
            <a:r>
              <a:rPr lang="ar-SA" sz="2400" b="1" dirty="0" smtClean="0"/>
              <a:t>محدد ونشعر </a:t>
            </a:r>
            <a:r>
              <a:rPr lang="ar-SA" sz="2400" b="1" dirty="0"/>
              <a:t>مع هذا بالاكتئاب </a:t>
            </a:r>
            <a:r>
              <a:rPr lang="ar-SA" sz="2400" b="1" dirty="0" smtClean="0"/>
              <a:t>.</a:t>
            </a:r>
            <a:endParaRPr lang="ar-SA" sz="2400" b="1" dirty="0"/>
          </a:p>
          <a:p>
            <a:pPr algn="ctr">
              <a:lnSpc>
                <a:spcPct val="90000"/>
              </a:lnSpc>
              <a:buFontTx/>
              <a:buNone/>
            </a:pPr>
            <a:endParaRPr lang="ar-SA" sz="2400" b="1" dirty="0" smtClean="0"/>
          </a:p>
          <a:p>
            <a:pPr algn="ctr">
              <a:lnSpc>
                <a:spcPct val="90000"/>
              </a:lnSpc>
              <a:buFontTx/>
              <a:buNone/>
            </a:pPr>
            <a:endParaRPr lang="ar-SA" sz="2400" b="1" dirty="0"/>
          </a:p>
          <a:p>
            <a:pPr algn="ctr">
              <a:lnSpc>
                <a:spcPct val="90000"/>
              </a:lnSpc>
              <a:buFontTx/>
              <a:buNone/>
            </a:pPr>
            <a:r>
              <a:rPr lang="ar-SA" sz="2400" b="1" dirty="0" smtClean="0"/>
              <a:t>ستيف تشاندلر</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(151)</a:t>
            </a:r>
          </a:p>
        </p:txBody>
      </p:sp>
    </p:spTree>
    <p:extLst>
      <p:ext uri="{BB962C8B-B14F-4D97-AF65-F5344CB8AC3E}">
        <p14:creationId xmlns:p14="http://schemas.microsoft.com/office/powerpoint/2010/main" val="406853845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71800" y="2852936"/>
            <a:ext cx="5004023" cy="251961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a:t>دائماً ما يتحول رأي الآخرين بكل </a:t>
            </a:r>
            <a:r>
              <a:rPr lang="ar-SA" sz="2400" b="1" dirty="0" smtClean="0"/>
              <a:t>طغيانه</a:t>
            </a:r>
          </a:p>
          <a:p>
            <a:pPr marL="0" indent="0" algn="ctr">
              <a:buNone/>
            </a:pPr>
            <a:r>
              <a:rPr lang="ar-SA" sz="2400" b="1" dirty="0" smtClean="0"/>
              <a:t> </a:t>
            </a:r>
            <a:r>
              <a:rPr lang="ar-SA" sz="2400" b="1" dirty="0"/>
              <a:t>نحو من يظهر </a:t>
            </a:r>
            <a:r>
              <a:rPr lang="ar-SA" sz="2400" b="1" dirty="0" smtClean="0"/>
              <a:t>خشيته منهم  </a:t>
            </a:r>
            <a:r>
              <a:rPr lang="ar-SA" sz="2400" b="1" dirty="0"/>
              <a:t>أما هؤلاء </a:t>
            </a:r>
            <a:r>
              <a:rPr lang="ar-SA" sz="2400" b="1" dirty="0" smtClean="0"/>
              <a:t>الذين</a:t>
            </a:r>
          </a:p>
          <a:p>
            <a:pPr marL="0" indent="0" algn="ctr">
              <a:buNone/>
            </a:pPr>
            <a:r>
              <a:rPr lang="ar-SA" sz="2400" b="1" dirty="0" smtClean="0"/>
              <a:t> </a:t>
            </a:r>
            <a:r>
              <a:rPr lang="ar-SA" sz="2400" b="1" dirty="0"/>
              <a:t>لا يكترثون </a:t>
            </a:r>
            <a:r>
              <a:rPr lang="ar-SA" sz="2400" b="1" dirty="0" smtClean="0"/>
              <a:t>كثيرا </a:t>
            </a:r>
            <a:r>
              <a:rPr lang="ar-SA" sz="2400" b="1" dirty="0"/>
              <a:t>بهم فنادراً أن </a:t>
            </a:r>
            <a:r>
              <a:rPr lang="ar-SA" sz="2400" b="1" dirty="0" smtClean="0"/>
              <a:t>يتحول رأي </a:t>
            </a:r>
            <a:r>
              <a:rPr lang="ar-SA" sz="2400" b="1" dirty="0"/>
              <a:t>الآخرين </a:t>
            </a:r>
            <a:r>
              <a:rPr lang="ar-SA" sz="2400" b="1" dirty="0" smtClean="0"/>
              <a:t>ضدهم.</a:t>
            </a:r>
          </a:p>
          <a:p>
            <a:pPr marL="0" indent="0" algn="ctr">
              <a:buNone/>
            </a:pPr>
            <a:endParaRPr lang="en-US" sz="2400" dirty="0"/>
          </a:p>
          <a:p>
            <a:pPr marL="0" indent="0" algn="ctr">
              <a:buNone/>
            </a:pPr>
            <a:r>
              <a:rPr lang="ar-SA" sz="2400" b="1" dirty="0"/>
              <a:t>برتراندرسل</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(152)</a:t>
            </a:r>
          </a:p>
        </p:txBody>
      </p:sp>
    </p:spTree>
    <p:extLst>
      <p:ext uri="{BB962C8B-B14F-4D97-AF65-F5344CB8AC3E}">
        <p14:creationId xmlns:p14="http://schemas.microsoft.com/office/powerpoint/2010/main" val="253109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59929" y="2852937"/>
            <a:ext cx="5544616" cy="338437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ar-SA" sz="2400" b="1" dirty="0" smtClean="0"/>
              <a:t>إن انقاذك للآخرين يؤجل من الدرس الذي </a:t>
            </a:r>
          </a:p>
          <a:p>
            <a:pPr marL="0" indent="0" algn="ctr">
              <a:lnSpc>
                <a:spcPct val="80000"/>
              </a:lnSpc>
              <a:buNone/>
            </a:pPr>
            <a:r>
              <a:rPr lang="ar-SA" sz="2400" b="1" dirty="0" smtClean="0"/>
              <a:t>يحتاجونه لكي ينضجوا حاول أن تحمي نفسك </a:t>
            </a:r>
          </a:p>
          <a:p>
            <a:pPr marL="0" indent="0" algn="ctr">
              <a:lnSpc>
                <a:spcPct val="80000"/>
              </a:lnSpc>
              <a:buNone/>
            </a:pPr>
            <a:r>
              <a:rPr lang="ar-SA" sz="2400" b="1" dirty="0" smtClean="0"/>
              <a:t>من كل ألم وسوف تتألم أكثر مما لو كنت صريحا </a:t>
            </a:r>
          </a:p>
          <a:p>
            <a:pPr marL="0" indent="0" algn="ctr">
              <a:lnSpc>
                <a:spcPct val="80000"/>
              </a:lnSpc>
              <a:buNone/>
            </a:pPr>
            <a:r>
              <a:rPr lang="ar-SA" sz="2400" b="1" dirty="0" smtClean="0"/>
              <a:t>مع نفسك إنك لن تستطيع أن تصلح نفسك </a:t>
            </a:r>
          </a:p>
          <a:p>
            <a:pPr marL="0" indent="0" algn="ctr">
              <a:lnSpc>
                <a:spcPct val="80000"/>
              </a:lnSpc>
              <a:buNone/>
            </a:pPr>
            <a:r>
              <a:rPr lang="ar-SA" sz="2400" b="1" dirty="0" smtClean="0"/>
              <a:t>ما لم تظهر الجزء الناقص فيك .</a:t>
            </a:r>
          </a:p>
          <a:p>
            <a:pPr marL="0" indent="0" algn="ctr">
              <a:lnSpc>
                <a:spcPct val="80000"/>
              </a:lnSpc>
              <a:buNone/>
            </a:pPr>
            <a:endParaRPr lang="ar-SA" sz="2400" b="1" dirty="0" smtClean="0"/>
          </a:p>
          <a:p>
            <a:pPr marL="0" indent="0" algn="ctr">
              <a:lnSpc>
                <a:spcPct val="80000"/>
              </a:lnSpc>
              <a:buNone/>
            </a:pPr>
            <a:endParaRPr lang="ar-SA" sz="2400" b="1" dirty="0"/>
          </a:p>
          <a:p>
            <a:pPr marL="0" indent="0" algn="ctr">
              <a:lnSpc>
                <a:spcPct val="80000"/>
              </a:lnSpc>
              <a:buNone/>
            </a:pPr>
            <a:r>
              <a:rPr lang="ar-SA" sz="2400" b="1" dirty="0" smtClean="0"/>
              <a:t>ديفيد فيكسون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(153)</a:t>
            </a:r>
          </a:p>
        </p:txBody>
      </p:sp>
    </p:spTree>
    <p:extLst>
      <p:ext uri="{BB962C8B-B14F-4D97-AF65-F5344CB8AC3E}">
        <p14:creationId xmlns:p14="http://schemas.microsoft.com/office/powerpoint/2010/main" val="225762176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1139" y="2996952"/>
            <a:ext cx="6400800" cy="136837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000" b="1" dirty="0" smtClean="0"/>
              <a:t> عش كل لحظة كأنه آخر لحظة في حياتك</a:t>
            </a:r>
          </a:p>
          <a:p>
            <a:pPr marL="0" indent="0" algn="ctr">
              <a:buNone/>
            </a:pPr>
            <a:r>
              <a:rPr lang="ar-SA" sz="2000" b="1" dirty="0" smtClean="0"/>
              <a:t>عش بحبك لله عزوجل .. عش بالتطبع بأخلاق الرسول </a:t>
            </a:r>
          </a:p>
          <a:p>
            <a:pPr marL="0" indent="0" algn="ctr">
              <a:buNone/>
            </a:pPr>
            <a:r>
              <a:rPr lang="ar-SA" sz="2000" b="1" dirty="0" smtClean="0"/>
              <a:t>عش بالأمل .. عش بالكفاح .. عش بالصبر </a:t>
            </a:r>
          </a:p>
          <a:p>
            <a:pPr marL="0" indent="0" algn="ctr">
              <a:buNone/>
            </a:pPr>
            <a:r>
              <a:rPr lang="ar-SA" sz="2000" b="1" dirty="0" smtClean="0"/>
              <a:t>عش بالحب .. وقدر قيمة الحياة .</a:t>
            </a:r>
          </a:p>
          <a:p>
            <a:pPr marL="0" indent="0" algn="ctr">
              <a:buNone/>
            </a:pPr>
            <a:endParaRPr lang="ar-SA" sz="2000" b="1" dirty="0"/>
          </a:p>
          <a:p>
            <a:pPr marL="0" indent="0" algn="ctr">
              <a:buNone/>
            </a:pPr>
            <a:r>
              <a:rPr lang="ar-SA" sz="2000" b="1" dirty="0" smtClean="0"/>
              <a:t>د. إبراهيم الفقي</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(154)</a:t>
            </a:r>
          </a:p>
        </p:txBody>
      </p:sp>
    </p:spTree>
    <p:extLst>
      <p:ext uri="{BB962C8B-B14F-4D97-AF65-F5344CB8AC3E}">
        <p14:creationId xmlns:p14="http://schemas.microsoft.com/office/powerpoint/2010/main" val="308527423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86179" y="2996952"/>
            <a:ext cx="4824015" cy="2566789"/>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a:t>المثابرة و الصبر هي التي </a:t>
            </a:r>
            <a:r>
              <a:rPr lang="ar-SA" sz="2400" b="1" dirty="0" smtClean="0"/>
              <a:t>تصنع</a:t>
            </a:r>
          </a:p>
          <a:p>
            <a:pPr marL="0" indent="0" algn="ctr">
              <a:buNone/>
            </a:pPr>
            <a:r>
              <a:rPr lang="ar-SA" sz="2400" b="1" dirty="0" smtClean="0"/>
              <a:t> </a:t>
            </a:r>
            <a:r>
              <a:rPr lang="ar-SA" sz="2400" b="1" dirty="0"/>
              <a:t>الأعمال العظيمة </a:t>
            </a:r>
            <a:r>
              <a:rPr lang="ar-SA" sz="2400" b="1" dirty="0" smtClean="0"/>
              <a:t>.</a:t>
            </a:r>
          </a:p>
          <a:p>
            <a:pPr marL="0" indent="0" algn="ctr">
              <a:buNone/>
            </a:pPr>
            <a:endParaRPr lang="ar-SA" sz="2400" b="1" dirty="0"/>
          </a:p>
          <a:p>
            <a:pPr marL="0" indent="0" algn="ctr">
              <a:buNone/>
            </a:pPr>
            <a:r>
              <a:rPr lang="ar-SA" sz="2400" b="1" dirty="0" smtClean="0"/>
              <a:t>صامويل </a:t>
            </a:r>
            <a:r>
              <a:rPr lang="ar-SA" sz="2400" b="1" dirty="0"/>
              <a:t>جونسون</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5846" y="1183204"/>
            <a:ext cx="2483372" cy="584775"/>
          </a:xfrm>
          <a:prstGeom prst="rect">
            <a:avLst/>
          </a:prstGeom>
          <a:noFill/>
        </p:spPr>
        <p:txBody>
          <a:bodyPr wrap="none" rtlCol="1">
            <a:spAutoFit/>
          </a:bodyPr>
          <a:lstStyle/>
          <a:p>
            <a:r>
              <a:rPr lang="ar-SA" sz="3200" b="1" dirty="0" smtClean="0"/>
              <a:t>القصاصة (155)</a:t>
            </a:r>
          </a:p>
        </p:txBody>
      </p:sp>
    </p:spTree>
    <p:extLst>
      <p:ext uri="{BB962C8B-B14F-4D97-AF65-F5344CB8AC3E}">
        <p14:creationId xmlns:p14="http://schemas.microsoft.com/office/powerpoint/2010/main" val="282416127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200" y="2852936"/>
            <a:ext cx="4572000" cy="3416320"/>
          </a:xfrm>
          <a:prstGeom prst="rect">
            <a:avLst/>
          </a:prstGeom>
        </p:spPr>
        <p:txBody>
          <a:bodyPr>
            <a:spAutoFit/>
          </a:bodyPr>
          <a:lstStyle/>
          <a:p>
            <a:pPr algn="ctr"/>
            <a:r>
              <a:rPr lang="ar-SA" sz="2400" b="1" dirty="0"/>
              <a:t>التحفيز الذاتي إنما ينبع من الأهمية  التي نعطيها ليومنا الذي نعيشه .و اليوم الذي تعيشه هو عالم  مصغر لكل حياتك  وباستطاعتك أن تحيا حياتك كلها في اليوم  </a:t>
            </a:r>
            <a:endParaRPr lang="en-US" sz="2400" b="1" dirty="0" smtClean="0"/>
          </a:p>
          <a:p>
            <a:pPr algn="ctr"/>
            <a:r>
              <a:rPr lang="ar-SA" sz="2400" b="1" dirty="0" smtClean="0"/>
              <a:t>فاجعل </a:t>
            </a:r>
            <a:r>
              <a:rPr lang="ar-SA" sz="2400" b="1" dirty="0"/>
              <a:t>كل يوم رائعتك </a:t>
            </a:r>
            <a:r>
              <a:rPr lang="ar-SA" sz="2400" b="1" dirty="0" smtClean="0"/>
              <a:t>.</a:t>
            </a:r>
          </a:p>
          <a:p>
            <a:pPr algn="ctr"/>
            <a:endParaRPr lang="ar-SA" sz="2400" b="1" dirty="0"/>
          </a:p>
          <a:p>
            <a:pPr algn="ctr"/>
            <a:endParaRPr lang="ar-SA" sz="2400" b="1" dirty="0" smtClean="0"/>
          </a:p>
          <a:p>
            <a:pPr algn="ctr"/>
            <a:r>
              <a:rPr lang="ar-SA" sz="2400" b="1" dirty="0" smtClean="0"/>
              <a:t>ستيف تشاندلر</a:t>
            </a:r>
          </a:p>
          <a:p>
            <a:pPr algn="ct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2458" y="1183204"/>
            <a:ext cx="2483372" cy="584775"/>
          </a:xfrm>
          <a:prstGeom prst="rect">
            <a:avLst/>
          </a:prstGeom>
          <a:noFill/>
        </p:spPr>
        <p:txBody>
          <a:bodyPr wrap="none" rtlCol="1">
            <a:spAutoFit/>
          </a:bodyPr>
          <a:lstStyle/>
          <a:p>
            <a:r>
              <a:rPr lang="ar-SA" sz="3200" b="1" dirty="0" smtClean="0"/>
              <a:t>القصاصة (156)</a:t>
            </a:r>
          </a:p>
        </p:txBody>
      </p:sp>
    </p:spTree>
    <p:extLst>
      <p:ext uri="{BB962C8B-B14F-4D97-AF65-F5344CB8AC3E}">
        <p14:creationId xmlns:p14="http://schemas.microsoft.com/office/powerpoint/2010/main" val="26056864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2852936"/>
            <a:ext cx="4572000" cy="2862322"/>
          </a:xfrm>
          <a:prstGeom prst="rect">
            <a:avLst/>
          </a:prstGeom>
        </p:spPr>
        <p:txBody>
          <a:bodyPr>
            <a:spAutoFit/>
          </a:bodyPr>
          <a:lstStyle/>
          <a:p>
            <a:pPr lvl="0" algn="ctr" rtl="1" fontAlgn="base"/>
            <a:r>
              <a:rPr lang="ar-SA" sz="2000" b="1" dirty="0"/>
              <a:t>النفس المؤمنة لا تعرف داء الاكتئاب فهي على العكس نفس متفائلة تؤمن أنه لا وجود للكرب ما دام هناك رب وحزن هذه النفس حزن مضيء حافل  بالرجاء وهي في ذروة الألم والمأساة لا تكف عن حسن الظن بالله والإحساس بالمعية مع الله لا يفارقها</a:t>
            </a:r>
            <a:r>
              <a:rPr lang="ar-SA" sz="2000" b="1" dirty="0" smtClean="0"/>
              <a:t>.</a:t>
            </a:r>
          </a:p>
          <a:p>
            <a:pPr lvl="0" algn="ctr" rtl="1" fontAlgn="base"/>
            <a:endParaRPr lang="ar-SA" sz="2000" b="1" dirty="0" smtClean="0"/>
          </a:p>
          <a:p>
            <a:pPr lvl="0" algn="ctr" rtl="1" fontAlgn="base"/>
            <a:endParaRPr lang="ar-SA" sz="2000" b="1" dirty="0" smtClean="0"/>
          </a:p>
          <a:p>
            <a:pPr lvl="0" algn="ctr" rtl="1" fontAlgn="base"/>
            <a:r>
              <a:rPr lang="ar-SA" sz="2000" b="1" dirty="0" smtClean="0"/>
              <a:t>د.مصطفى محمود</a:t>
            </a:r>
          </a:p>
          <a:p>
            <a:pPr lvl="0" rtl="1" fontAlgn="base"/>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(157)</a:t>
            </a:r>
          </a:p>
        </p:txBody>
      </p:sp>
    </p:spTree>
    <p:extLst>
      <p:ext uri="{BB962C8B-B14F-4D97-AF65-F5344CB8AC3E}">
        <p14:creationId xmlns:p14="http://schemas.microsoft.com/office/powerpoint/2010/main" val="167376263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808" y="3068960"/>
            <a:ext cx="4572000" cy="1569660"/>
          </a:xfrm>
          <a:prstGeom prst="rect">
            <a:avLst/>
          </a:prstGeom>
        </p:spPr>
        <p:txBody>
          <a:bodyPr>
            <a:spAutoFit/>
          </a:bodyPr>
          <a:lstStyle/>
          <a:p>
            <a:pPr algn="ctr"/>
            <a:r>
              <a:rPr lang="ar-SA" sz="2400" b="1" dirty="0"/>
              <a:t>كل مشكلة في حياتك تحمل في داخلها هدية .</a:t>
            </a:r>
          </a:p>
          <a:p>
            <a:pPr algn="ctr">
              <a:buFontTx/>
              <a:buNone/>
            </a:pPr>
            <a:r>
              <a:rPr lang="ar-SA" sz="2400" b="1" dirty="0" smtClean="0"/>
              <a:t>في </a:t>
            </a:r>
            <a:r>
              <a:rPr lang="ar-SA" sz="2400" b="1" dirty="0"/>
              <a:t>أي حدث في حياتك .. اسأل نفسك..</a:t>
            </a:r>
          </a:p>
          <a:p>
            <a:pPr algn="ctr">
              <a:buFontTx/>
              <a:buNone/>
            </a:pPr>
            <a:r>
              <a:rPr lang="ar-SA" sz="2400" b="1" dirty="0" smtClean="0"/>
              <a:t> </a:t>
            </a:r>
            <a:r>
              <a:rPr lang="ar-SA" sz="2400" b="1" dirty="0"/>
              <a:t>كيف يمكنني الاستفادة من هذا الحدث ؟؟</a:t>
            </a:r>
          </a:p>
          <a:p>
            <a:pPr algn="ct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26409" y="1183204"/>
            <a:ext cx="2483372" cy="584775"/>
          </a:xfrm>
          <a:prstGeom prst="rect">
            <a:avLst/>
          </a:prstGeom>
          <a:noFill/>
        </p:spPr>
        <p:txBody>
          <a:bodyPr wrap="none" rtlCol="1">
            <a:spAutoFit/>
          </a:bodyPr>
          <a:lstStyle/>
          <a:p>
            <a:r>
              <a:rPr lang="ar-SA" sz="3200" b="1" dirty="0" smtClean="0"/>
              <a:t>القصاصة (158)</a:t>
            </a:r>
          </a:p>
        </p:txBody>
      </p:sp>
      <p:sp>
        <p:nvSpPr>
          <p:cNvPr id="5" name="Rectangle 4"/>
          <p:cNvSpPr/>
          <p:nvPr/>
        </p:nvSpPr>
        <p:spPr>
          <a:xfrm>
            <a:off x="4332154" y="4941168"/>
            <a:ext cx="1595309" cy="461665"/>
          </a:xfrm>
          <a:prstGeom prst="rect">
            <a:avLst/>
          </a:prstGeom>
        </p:spPr>
        <p:txBody>
          <a:bodyPr wrap="none">
            <a:spAutoFit/>
          </a:bodyPr>
          <a:lstStyle/>
          <a:p>
            <a:pPr algn="ctr"/>
            <a:r>
              <a:rPr lang="ar-SA" sz="2400" b="1" dirty="0"/>
              <a:t>ستيف تشاندلر</a:t>
            </a:r>
          </a:p>
        </p:txBody>
      </p:sp>
    </p:spTree>
    <p:extLst>
      <p:ext uri="{BB962C8B-B14F-4D97-AF65-F5344CB8AC3E}">
        <p14:creationId xmlns:p14="http://schemas.microsoft.com/office/powerpoint/2010/main" val="1772030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7637" y="2852936"/>
            <a:ext cx="4572000" cy="2554545"/>
          </a:xfrm>
          <a:prstGeom prst="rect">
            <a:avLst/>
          </a:prstGeom>
        </p:spPr>
        <p:txBody>
          <a:bodyPr>
            <a:spAutoFit/>
          </a:bodyPr>
          <a:lstStyle/>
          <a:p>
            <a:pPr lvl="0" algn="ctr" rtl="1" fontAlgn="base"/>
            <a:r>
              <a:rPr lang="ar-SA" sz="2000" b="1" dirty="0"/>
              <a:t>السعادة الحقة هي حالة عميقة من حالات السكينة وهي حالة رؤية داخلية مبهجة وإحساس بالصلح مع النفس والدنيا والله </a:t>
            </a:r>
            <a:r>
              <a:rPr lang="ar-SA" sz="2000" b="1" dirty="0" smtClean="0"/>
              <a:t>واقتناع </a:t>
            </a:r>
            <a:r>
              <a:rPr lang="ar-SA" sz="2000" b="1" dirty="0"/>
              <a:t>عميق بالعدالة الكامنة  في الوجود كله وقبول لجميع الآلام في رضى وابتسام</a:t>
            </a:r>
            <a:r>
              <a:rPr lang="ar-SA" sz="2000" b="1" dirty="0" smtClean="0"/>
              <a:t>.</a:t>
            </a:r>
          </a:p>
          <a:p>
            <a:pPr lvl="0" algn="ctr" rtl="1" fontAlgn="base"/>
            <a:endParaRPr lang="ar-SA" sz="2000" b="1" dirty="0"/>
          </a:p>
          <a:p>
            <a:pPr lvl="0" algn="ctr" rtl="1" fontAlgn="base"/>
            <a:endParaRPr lang="ar-SA" sz="2000" b="1" dirty="0" smtClean="0"/>
          </a:p>
          <a:p>
            <a:pPr lvl="0" algn="ctr" rtl="1" fontAlgn="base"/>
            <a:r>
              <a:rPr lang="ar-SA" sz="2000" b="1" dirty="0" smtClean="0"/>
              <a:t>د.مصطفى محمود</a:t>
            </a:r>
            <a:endParaRPr lang="en-US" sz="2000" dirty="0"/>
          </a:p>
          <a:p>
            <a:pPr rtl="1" fontAlgn="base"/>
            <a:r>
              <a:rPr lang="ar-SA" sz="2000" b="1" dirty="0"/>
              <a: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(15)</a:t>
            </a:r>
          </a:p>
        </p:txBody>
      </p:sp>
    </p:spTree>
    <p:extLst>
      <p:ext uri="{BB962C8B-B14F-4D97-AF65-F5344CB8AC3E}">
        <p14:creationId xmlns:p14="http://schemas.microsoft.com/office/powerpoint/2010/main" val="141280200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080" y="2924944"/>
            <a:ext cx="4990453" cy="1631216"/>
          </a:xfrm>
          <a:prstGeom prst="rect">
            <a:avLst/>
          </a:prstGeom>
        </p:spPr>
        <p:txBody>
          <a:bodyPr wrap="square">
            <a:spAutoFit/>
          </a:bodyPr>
          <a:lstStyle/>
          <a:p>
            <a:pPr algn="ctr"/>
            <a:r>
              <a:rPr lang="ar-SA" sz="2000" b="1" dirty="0"/>
              <a:t>انظر إلى يومك على أنه لوحة فنان بيضاء ..</a:t>
            </a:r>
          </a:p>
          <a:p>
            <a:pPr algn="ctr">
              <a:buFontTx/>
              <a:buNone/>
            </a:pPr>
            <a:r>
              <a:rPr lang="ar-SA" sz="2000" b="1" dirty="0"/>
              <a:t>إذا فكرت كذلك فستكون أكثر وعيا بما يحدث لك ..</a:t>
            </a:r>
          </a:p>
          <a:p>
            <a:pPr algn="ctr"/>
            <a:r>
              <a:rPr lang="ar-SA" sz="2000" b="1" dirty="0" smtClean="0"/>
              <a:t>كلما </a:t>
            </a:r>
            <a:r>
              <a:rPr lang="ar-SA" sz="2000" b="1" dirty="0"/>
              <a:t>كان لدينا وعي بحريتنا في رسم ما نريد </a:t>
            </a:r>
          </a:p>
          <a:p>
            <a:pPr algn="ctr"/>
            <a:r>
              <a:rPr lang="ar-SA" sz="2000" b="1" dirty="0" smtClean="0"/>
              <a:t>على لوحتنا</a:t>
            </a:r>
            <a:r>
              <a:rPr lang="ar-SA" sz="2000" b="1" dirty="0"/>
              <a:t> </a:t>
            </a:r>
            <a:r>
              <a:rPr lang="ar-SA" sz="2000" b="1" dirty="0" smtClean="0"/>
              <a:t>كلما </a:t>
            </a:r>
            <a:r>
              <a:rPr lang="ar-SA" sz="2000" b="1" dirty="0"/>
              <a:t>قل عيشنا في الحياة </a:t>
            </a:r>
            <a:endParaRPr lang="ar-SA" sz="2000" b="1" dirty="0" smtClean="0"/>
          </a:p>
          <a:p>
            <a:pPr algn="ctr"/>
            <a:r>
              <a:rPr lang="ar-SA" sz="2000" b="1" dirty="0" smtClean="0"/>
              <a:t>كضحايا </a:t>
            </a:r>
            <a:r>
              <a:rPr lang="ar-SA" sz="2000" b="1" dirty="0"/>
              <a:t>للظروف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380" y="1183204"/>
            <a:ext cx="2483372" cy="584775"/>
          </a:xfrm>
          <a:prstGeom prst="rect">
            <a:avLst/>
          </a:prstGeom>
          <a:noFill/>
        </p:spPr>
        <p:txBody>
          <a:bodyPr wrap="none" rtlCol="1">
            <a:spAutoFit/>
          </a:bodyPr>
          <a:lstStyle/>
          <a:p>
            <a:r>
              <a:rPr lang="ar-SA" sz="3200" b="1" dirty="0" smtClean="0"/>
              <a:t>القصاصة (159)</a:t>
            </a:r>
          </a:p>
        </p:txBody>
      </p:sp>
      <p:sp>
        <p:nvSpPr>
          <p:cNvPr id="6" name="Rectangle 5"/>
          <p:cNvSpPr/>
          <p:nvPr/>
        </p:nvSpPr>
        <p:spPr>
          <a:xfrm>
            <a:off x="4557359" y="4941167"/>
            <a:ext cx="1595309" cy="461665"/>
          </a:xfrm>
          <a:prstGeom prst="rect">
            <a:avLst/>
          </a:prstGeom>
        </p:spPr>
        <p:txBody>
          <a:bodyPr wrap="none">
            <a:spAutoFit/>
          </a:bodyPr>
          <a:lstStyle/>
          <a:p>
            <a:pPr algn="ctr"/>
            <a:r>
              <a:rPr lang="ar-SA" sz="2400" b="1" dirty="0"/>
              <a:t>ستيف تشاندلر</a:t>
            </a:r>
          </a:p>
        </p:txBody>
      </p:sp>
    </p:spTree>
    <p:extLst>
      <p:ext uri="{BB962C8B-B14F-4D97-AF65-F5344CB8AC3E}">
        <p14:creationId xmlns:p14="http://schemas.microsoft.com/office/powerpoint/2010/main" val="10427070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808" y="3140968"/>
            <a:ext cx="4572000" cy="2246769"/>
          </a:xfrm>
          <a:prstGeom prst="rect">
            <a:avLst/>
          </a:prstGeom>
        </p:spPr>
        <p:txBody>
          <a:bodyPr>
            <a:spAutoFit/>
          </a:bodyPr>
          <a:lstStyle/>
          <a:p>
            <a:pPr lvl="0" algn="ctr" rtl="1" fontAlgn="base"/>
            <a:r>
              <a:rPr lang="ar-SA" sz="2000" b="1" dirty="0"/>
              <a:t>المعرفة بالنفس أولا ..ووجود هدف كبير في الحياة يمتص الأهداف الصغرى ..وإيمان عميق وتعلق كبير تتضاءل أمامه التعلقات الصغيرة هو السبيل الحقيقي للوقاية من القلق </a:t>
            </a:r>
            <a:r>
              <a:rPr lang="ar-SA" sz="2000" b="1" dirty="0" smtClean="0"/>
              <a:t>.</a:t>
            </a:r>
          </a:p>
          <a:p>
            <a:pPr lvl="0" algn="ctr" rtl="1" fontAlgn="base"/>
            <a:endParaRPr lang="ar-SA" sz="2000" b="1" dirty="0" smtClean="0"/>
          </a:p>
          <a:p>
            <a:pPr lvl="0" algn="ctr" rtl="1" fontAlgn="base"/>
            <a:endParaRPr lang="ar-SA" sz="2000" b="1" dirty="0"/>
          </a:p>
          <a:p>
            <a:pPr lvl="0" algn="ctr" rtl="1" fontAlgn="base"/>
            <a:r>
              <a:rPr lang="ar-SA" sz="2000" b="1" dirty="0" smtClean="0"/>
              <a:t>د.مصطفى محمود</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0768" y="1190751"/>
            <a:ext cx="2483372" cy="584775"/>
          </a:xfrm>
          <a:prstGeom prst="rect">
            <a:avLst/>
          </a:prstGeom>
          <a:noFill/>
        </p:spPr>
        <p:txBody>
          <a:bodyPr wrap="none" rtlCol="1">
            <a:spAutoFit/>
          </a:bodyPr>
          <a:lstStyle/>
          <a:p>
            <a:r>
              <a:rPr lang="ar-SA" sz="3200" b="1" dirty="0" smtClean="0"/>
              <a:t>القصاصة (160)</a:t>
            </a:r>
          </a:p>
        </p:txBody>
      </p:sp>
    </p:spTree>
    <p:extLst>
      <p:ext uri="{BB962C8B-B14F-4D97-AF65-F5344CB8AC3E}">
        <p14:creationId xmlns:p14="http://schemas.microsoft.com/office/powerpoint/2010/main" val="43509963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712" y="2852936"/>
            <a:ext cx="6400800" cy="309721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ar-SA" sz="2400" b="1" dirty="0" smtClean="0"/>
          </a:p>
          <a:p>
            <a:pPr marL="0" indent="0" algn="ctr">
              <a:lnSpc>
                <a:spcPct val="80000"/>
              </a:lnSpc>
              <a:buNone/>
            </a:pPr>
            <a:r>
              <a:rPr lang="ar-SA" sz="2400" b="1" dirty="0" smtClean="0">
                <a:latin typeface="Blackadder ITC" pitchFamily="82" charset="0"/>
              </a:rPr>
              <a:t>أفكارنا الروحية تصنع لنا مسرات لا تنتهي</a:t>
            </a:r>
          </a:p>
          <a:p>
            <a:pPr marL="0" indent="0" algn="ctr">
              <a:lnSpc>
                <a:spcPct val="80000"/>
              </a:lnSpc>
              <a:buNone/>
            </a:pPr>
            <a:r>
              <a:rPr lang="ar-SA" sz="2400" b="1" dirty="0" smtClean="0">
                <a:latin typeface="Blackadder ITC" pitchFamily="82" charset="0"/>
              </a:rPr>
              <a:t>وأفكارنا المادية   تخلق لنا مطالب لا تنتهي .</a:t>
            </a:r>
            <a:endParaRPr lang="en-US" sz="2400" b="1" dirty="0" smtClean="0">
              <a:latin typeface="Blackadder ITC" pitchFamily="82" charset="0"/>
            </a:endParaRPr>
          </a:p>
          <a:p>
            <a:pPr marL="0" indent="0" algn="ctr">
              <a:lnSpc>
                <a:spcPct val="80000"/>
              </a:lnSpc>
              <a:buNone/>
            </a:pPr>
            <a:endParaRPr lang="ar-SA" sz="2400" b="1" dirty="0" smtClean="0">
              <a:latin typeface="Blackadder ITC" pitchFamily="82" charset="0"/>
            </a:endParaRPr>
          </a:p>
          <a:p>
            <a:pPr marL="0" indent="0" algn="ctr">
              <a:lnSpc>
                <a:spcPct val="80000"/>
              </a:lnSpc>
              <a:buNone/>
            </a:pPr>
            <a:endParaRPr lang="ar-SA" sz="2400" b="1" dirty="0">
              <a:latin typeface="Blackadder ITC" pitchFamily="82" charset="0"/>
            </a:endParaRPr>
          </a:p>
          <a:p>
            <a:pPr marL="0" indent="0" algn="ctr">
              <a:lnSpc>
                <a:spcPct val="80000"/>
              </a:lnSpc>
              <a:buNone/>
            </a:pPr>
            <a:r>
              <a:rPr lang="ar-SA" sz="2400" b="1" dirty="0" smtClean="0">
                <a:latin typeface="Blackadder ITC" pitchFamily="82" charset="0"/>
              </a:rPr>
              <a:t>يوسف السباعي</a:t>
            </a:r>
            <a:endParaRPr lang="en-US" sz="2400" b="1" dirty="0">
              <a:latin typeface="Blackadder ITC"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(161)</a:t>
            </a:r>
          </a:p>
        </p:txBody>
      </p:sp>
    </p:spTree>
    <p:extLst>
      <p:ext uri="{BB962C8B-B14F-4D97-AF65-F5344CB8AC3E}">
        <p14:creationId xmlns:p14="http://schemas.microsoft.com/office/powerpoint/2010/main" val="426189098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2924944"/>
            <a:ext cx="4572000" cy="1938992"/>
          </a:xfrm>
          <a:prstGeom prst="rect">
            <a:avLst/>
          </a:prstGeom>
        </p:spPr>
        <p:txBody>
          <a:bodyPr>
            <a:spAutoFit/>
          </a:bodyPr>
          <a:lstStyle/>
          <a:p>
            <a:pPr algn="ctr"/>
            <a:r>
              <a:rPr lang="ar-SA" sz="2400" b="1" dirty="0"/>
              <a:t>إن الآمال الغير واقعية وخيبة </a:t>
            </a:r>
            <a:r>
              <a:rPr lang="ar-SA" sz="2400" b="1" dirty="0" smtClean="0"/>
              <a:t>الأمل</a:t>
            </a:r>
          </a:p>
          <a:p>
            <a:pPr algn="ctr"/>
            <a:r>
              <a:rPr lang="ar-SA" sz="2400" b="1" dirty="0"/>
              <a:t>كالتوأمين يلازمان بعضهما البعض </a:t>
            </a:r>
            <a:r>
              <a:rPr lang="ar-SA" sz="2400" b="1" dirty="0" smtClean="0"/>
              <a:t>.</a:t>
            </a:r>
            <a:endParaRPr lang="ar-SA" sz="2400" b="1" dirty="0"/>
          </a:p>
          <a:p>
            <a:pPr algn="ctr">
              <a:buFontTx/>
              <a:buNone/>
            </a:pPr>
            <a:endParaRPr lang="ar-SA" sz="2400" b="1" dirty="0" smtClean="0"/>
          </a:p>
          <a:p>
            <a:pPr algn="ctr">
              <a:buFontTx/>
              <a:buNone/>
            </a:pPr>
            <a:endParaRPr lang="ar-SA" sz="2400" b="1" dirty="0"/>
          </a:p>
          <a:p>
            <a:pPr algn="ctr">
              <a:buFontTx/>
              <a:buNone/>
            </a:pPr>
            <a:r>
              <a:rPr lang="ar-SA" sz="2400" b="1" dirty="0" smtClean="0"/>
              <a:t>د.ديفيد فيكسون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3022" y="1183204"/>
            <a:ext cx="2483372" cy="584775"/>
          </a:xfrm>
          <a:prstGeom prst="rect">
            <a:avLst/>
          </a:prstGeom>
          <a:noFill/>
        </p:spPr>
        <p:txBody>
          <a:bodyPr wrap="none" rtlCol="1">
            <a:spAutoFit/>
          </a:bodyPr>
          <a:lstStyle/>
          <a:p>
            <a:r>
              <a:rPr lang="ar-SA" sz="3200" b="1" dirty="0" smtClean="0"/>
              <a:t>القصاصة (162)</a:t>
            </a:r>
          </a:p>
        </p:txBody>
      </p:sp>
    </p:spTree>
    <p:extLst>
      <p:ext uri="{BB962C8B-B14F-4D97-AF65-F5344CB8AC3E}">
        <p14:creationId xmlns:p14="http://schemas.microsoft.com/office/powerpoint/2010/main" val="327543427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1837" y="2996952"/>
            <a:ext cx="6400800" cy="1152128"/>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 لا يمكننا حل مشاكل ظهرت  مستخدمين </a:t>
            </a:r>
          </a:p>
          <a:p>
            <a:pPr marL="0" indent="0" algn="ctr">
              <a:buNone/>
            </a:pPr>
            <a:r>
              <a:rPr lang="ar-SA" sz="2400" b="1" dirty="0" smtClean="0"/>
              <a:t>طريقة التفكير ذاتها التي استخدمناها حين </a:t>
            </a:r>
          </a:p>
          <a:p>
            <a:pPr marL="0" indent="0" algn="ctr">
              <a:buNone/>
            </a:pPr>
            <a:r>
              <a:rPr lang="ar-SA" sz="2400" b="1" dirty="0" smtClean="0"/>
              <a:t>خلقنا هذة المشاكل .</a:t>
            </a:r>
          </a:p>
          <a:p>
            <a:pPr marL="0" indent="0" algn="ctr">
              <a:buNone/>
            </a:pPr>
            <a:endParaRPr lang="ar-SA" sz="2400" b="1" dirty="0"/>
          </a:p>
          <a:p>
            <a:pPr marL="0" indent="0" algn="ctr">
              <a:buNone/>
            </a:pPr>
            <a:r>
              <a:rPr lang="ar-SA" sz="2400" b="1" dirty="0" smtClean="0"/>
              <a:t>ألبرت اينشتاين</a:t>
            </a:r>
          </a:p>
          <a:p>
            <a:pPr marL="0" indent="0" algn="ctr">
              <a:buNone/>
            </a:pP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479" y="547889"/>
            <a:ext cx="3680712" cy="1653647"/>
          </a:xfrm>
          <a:prstGeom prst="rect">
            <a:avLst/>
          </a:prstGeom>
        </p:spPr>
      </p:pic>
      <p:sp>
        <p:nvSpPr>
          <p:cNvPr id="4" name="TextBox 3"/>
          <p:cNvSpPr txBox="1"/>
          <p:nvPr/>
        </p:nvSpPr>
        <p:spPr>
          <a:xfrm>
            <a:off x="3490056" y="1082324"/>
            <a:ext cx="2483372" cy="584775"/>
          </a:xfrm>
          <a:prstGeom prst="rect">
            <a:avLst/>
          </a:prstGeom>
          <a:noFill/>
        </p:spPr>
        <p:txBody>
          <a:bodyPr wrap="none" rtlCol="1">
            <a:spAutoFit/>
          </a:bodyPr>
          <a:lstStyle/>
          <a:p>
            <a:r>
              <a:rPr lang="ar-SA" sz="3200" b="1" dirty="0" smtClean="0"/>
              <a:t>القصاصة (163)</a:t>
            </a:r>
          </a:p>
        </p:txBody>
      </p:sp>
    </p:spTree>
    <p:extLst>
      <p:ext uri="{BB962C8B-B14F-4D97-AF65-F5344CB8AC3E}">
        <p14:creationId xmlns:p14="http://schemas.microsoft.com/office/powerpoint/2010/main" val="85214351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996952"/>
            <a:ext cx="4572000" cy="2677656"/>
          </a:xfrm>
          <a:prstGeom prst="rect">
            <a:avLst/>
          </a:prstGeom>
        </p:spPr>
        <p:txBody>
          <a:bodyPr>
            <a:spAutoFit/>
          </a:bodyPr>
          <a:lstStyle/>
          <a:p>
            <a:pPr lvl="0" algn="ctr" rtl="1" fontAlgn="base"/>
            <a:r>
              <a:rPr lang="ar-SA" sz="2400" b="1" dirty="0"/>
              <a:t>لماذا اليأس وصورة الكون البديع بما فيها من نظام وجلال وحكمة وتخطيط موزون توحي بإله عادل لا يخطئ ميزانه كريم لا يكف عن العطاء .؟؟</a:t>
            </a:r>
            <a:endParaRPr lang="en-US" sz="2400" dirty="0"/>
          </a:p>
          <a:p>
            <a:pPr algn="ctr" rtl="1"/>
            <a:endParaRPr lang="ar-SA" sz="2400" b="1" dirty="0" smtClean="0"/>
          </a:p>
          <a:p>
            <a:pPr algn="ctr" rtl="1"/>
            <a:endParaRPr lang="ar-SA" sz="2400" b="1" dirty="0" smtClean="0"/>
          </a:p>
          <a:p>
            <a:pPr algn="ctr" rtl="1"/>
            <a:r>
              <a:rPr lang="ar-SA" sz="2400" b="1" dirty="0" smtClean="0"/>
              <a:t>د.</a:t>
            </a:r>
            <a:r>
              <a:rPr lang="ar-SA" sz="2400" b="1" dirty="0"/>
              <a:t> </a:t>
            </a:r>
            <a:r>
              <a:rPr lang="ar-SA" sz="2400" b="1" dirty="0" smtClean="0"/>
              <a:t>مصطفى محمود</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(164)</a:t>
            </a:r>
          </a:p>
        </p:txBody>
      </p:sp>
    </p:spTree>
    <p:extLst>
      <p:ext uri="{BB962C8B-B14F-4D97-AF65-F5344CB8AC3E}">
        <p14:creationId xmlns:p14="http://schemas.microsoft.com/office/powerpoint/2010/main" val="377682556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51608" y="2852936"/>
            <a:ext cx="5112568" cy="232251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الطاقة إنما تأتي من الهدف </a:t>
            </a:r>
          </a:p>
          <a:p>
            <a:pPr marL="0" indent="0" algn="ctr">
              <a:buNone/>
            </a:pPr>
            <a:r>
              <a:rPr lang="ar-SA" sz="2400" b="1" dirty="0" smtClean="0"/>
              <a:t>فطاقة حياتنا تعتمد كلية على حجم الهدف </a:t>
            </a:r>
          </a:p>
          <a:p>
            <a:pPr marL="0" indent="0" algn="ctr">
              <a:buNone/>
            </a:pPr>
            <a:r>
              <a:rPr lang="ar-SA" sz="2400" b="1" dirty="0" smtClean="0"/>
              <a:t>الذي نضعه </a:t>
            </a:r>
            <a:r>
              <a:rPr lang="ar-SA" sz="2400" b="1" dirty="0"/>
              <a:t>لأنفسنا معرفتك  لما أنت كفء له </a:t>
            </a:r>
            <a:endParaRPr lang="ar-SA" sz="2400" b="1" dirty="0" smtClean="0"/>
          </a:p>
          <a:p>
            <a:pPr marL="0" indent="0" algn="ctr">
              <a:buNone/>
            </a:pPr>
            <a:r>
              <a:rPr lang="ar-SA" sz="2400" b="1" dirty="0" smtClean="0"/>
              <a:t>ولماذا أنت كفء له  تعطيك الطاقة لتحفيز ذاتك . .</a:t>
            </a:r>
          </a:p>
          <a:p>
            <a:pPr marL="0" indent="0" algn="ctr">
              <a:buNone/>
            </a:pPr>
            <a:endParaRPr lang="ar-SA" sz="2400" b="1" dirty="0" smtClean="0"/>
          </a:p>
          <a:p>
            <a:pPr marL="0" indent="0" algn="ctr">
              <a:buNone/>
            </a:pP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8507" y="1161722"/>
            <a:ext cx="2483372" cy="584775"/>
          </a:xfrm>
          <a:prstGeom prst="rect">
            <a:avLst/>
          </a:prstGeom>
          <a:noFill/>
        </p:spPr>
        <p:txBody>
          <a:bodyPr wrap="none" rtlCol="1">
            <a:spAutoFit/>
          </a:bodyPr>
          <a:lstStyle/>
          <a:p>
            <a:r>
              <a:rPr lang="ar-SA" sz="3200" b="1" dirty="0" smtClean="0"/>
              <a:t>القصاصة (165)</a:t>
            </a:r>
          </a:p>
        </p:txBody>
      </p:sp>
      <p:sp>
        <p:nvSpPr>
          <p:cNvPr id="6" name="Rectangle 5"/>
          <p:cNvSpPr/>
          <p:nvPr/>
        </p:nvSpPr>
        <p:spPr>
          <a:xfrm>
            <a:off x="4547217" y="5183154"/>
            <a:ext cx="1595309" cy="461665"/>
          </a:xfrm>
          <a:prstGeom prst="rect">
            <a:avLst/>
          </a:prstGeom>
        </p:spPr>
        <p:txBody>
          <a:bodyPr wrap="none">
            <a:spAutoFit/>
          </a:bodyPr>
          <a:lstStyle/>
          <a:p>
            <a:pPr algn="ctr"/>
            <a:r>
              <a:rPr lang="ar-SA" sz="2400" b="1" dirty="0"/>
              <a:t>ستيف تشاندلر</a:t>
            </a:r>
          </a:p>
        </p:txBody>
      </p:sp>
    </p:spTree>
    <p:extLst>
      <p:ext uri="{BB962C8B-B14F-4D97-AF65-F5344CB8AC3E}">
        <p14:creationId xmlns:p14="http://schemas.microsoft.com/office/powerpoint/2010/main" val="352066883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133535"/>
            <a:ext cx="4572000" cy="2086725"/>
          </a:xfrm>
          <a:prstGeom prst="rect">
            <a:avLst/>
          </a:prstGeom>
        </p:spPr>
        <p:txBody>
          <a:bodyPr>
            <a:spAutoFit/>
          </a:bodyPr>
          <a:lstStyle/>
          <a:p>
            <a:pPr algn="ctr">
              <a:lnSpc>
                <a:spcPct val="90000"/>
              </a:lnSpc>
            </a:pPr>
            <a:r>
              <a:rPr lang="ar-SA" sz="2400" b="1" dirty="0"/>
              <a:t>إن  إيمانك بأنك تستحق يجعل الآخرين يعطونك ما تستحقه ويفتح لك العالم أبوابه </a:t>
            </a:r>
            <a:endParaRPr lang="en-US" sz="2400" b="1" dirty="0" smtClean="0"/>
          </a:p>
          <a:p>
            <a:pPr algn="ctr">
              <a:lnSpc>
                <a:spcPct val="90000"/>
              </a:lnSpc>
            </a:pPr>
            <a:r>
              <a:rPr lang="ar-SA" sz="2400" b="1" dirty="0" smtClean="0"/>
              <a:t>ليعطيك </a:t>
            </a:r>
            <a:r>
              <a:rPr lang="ar-SA" sz="2400" b="1" dirty="0"/>
              <a:t>ما تستحق  </a:t>
            </a:r>
            <a:r>
              <a:rPr lang="ar-SA" sz="2400" b="1" dirty="0" smtClean="0"/>
              <a:t>.</a:t>
            </a:r>
          </a:p>
          <a:p>
            <a:pPr algn="ctr">
              <a:lnSpc>
                <a:spcPct val="90000"/>
              </a:lnSpc>
            </a:pPr>
            <a:endParaRPr lang="ar-SA" sz="2400" b="1" dirty="0"/>
          </a:p>
          <a:p>
            <a:pPr algn="ctr">
              <a:lnSpc>
                <a:spcPct val="90000"/>
              </a:lnSpc>
            </a:pPr>
            <a:endParaRPr lang="ar-SA" sz="2400" b="1" dirty="0" smtClean="0"/>
          </a:p>
          <a:p>
            <a:pPr algn="ctr">
              <a:lnSpc>
                <a:spcPct val="90000"/>
              </a:lnSpc>
            </a:pPr>
            <a:r>
              <a:rPr lang="ar-SA" sz="2400" b="1" dirty="0" smtClean="0"/>
              <a:t>ديفيد فيكسون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(166)</a:t>
            </a:r>
          </a:p>
        </p:txBody>
      </p:sp>
    </p:spTree>
    <p:extLst>
      <p:ext uri="{BB962C8B-B14F-4D97-AF65-F5344CB8AC3E}">
        <p14:creationId xmlns:p14="http://schemas.microsoft.com/office/powerpoint/2010/main" val="82363374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47687" y="2852936"/>
            <a:ext cx="6769100" cy="179953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t> </a:t>
            </a:r>
            <a:r>
              <a:rPr lang="ar-SA" sz="2400" b="1" dirty="0" smtClean="0"/>
              <a:t>إن الرفض يقود للإخفاق لمن لا يثقون </a:t>
            </a:r>
          </a:p>
          <a:p>
            <a:pPr marL="0" indent="0" algn="ctr">
              <a:buNone/>
            </a:pPr>
            <a:r>
              <a:rPr lang="ar-SA" sz="2400" b="1" dirty="0" smtClean="0"/>
              <a:t>في أنفسهم أما بالنسبة للآخرين</a:t>
            </a:r>
          </a:p>
          <a:p>
            <a:pPr marL="0" indent="0" algn="ctr">
              <a:buNone/>
            </a:pPr>
            <a:r>
              <a:rPr lang="ar-SA" sz="2400" b="1" dirty="0" smtClean="0"/>
              <a:t> فإن الرفض يعد تحديا.</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ترجمة ابتسام الخضراء</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9071" y="1183204"/>
            <a:ext cx="2483372" cy="584775"/>
          </a:xfrm>
          <a:prstGeom prst="rect">
            <a:avLst/>
          </a:prstGeom>
          <a:noFill/>
        </p:spPr>
        <p:txBody>
          <a:bodyPr wrap="none" rtlCol="1">
            <a:spAutoFit/>
          </a:bodyPr>
          <a:lstStyle/>
          <a:p>
            <a:r>
              <a:rPr lang="ar-SA" sz="3200" b="1" dirty="0" smtClean="0"/>
              <a:t>القصاصة (167)</a:t>
            </a:r>
          </a:p>
        </p:txBody>
      </p:sp>
    </p:spTree>
    <p:extLst>
      <p:ext uri="{BB962C8B-B14F-4D97-AF65-F5344CB8AC3E}">
        <p14:creationId xmlns:p14="http://schemas.microsoft.com/office/powerpoint/2010/main" val="53585362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9792" y="2846558"/>
            <a:ext cx="4968552" cy="2592834"/>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إذا لم يمكنك تخيل نفسك فائزا </a:t>
            </a:r>
          </a:p>
          <a:p>
            <a:pPr marL="0" indent="0" algn="ctr">
              <a:buNone/>
            </a:pPr>
            <a:r>
              <a:rPr lang="ar-SA" sz="2400" b="1" dirty="0" smtClean="0"/>
              <a:t>فلن يمكنك أن تحسن التصرف</a:t>
            </a:r>
          </a:p>
          <a:p>
            <a:pPr marL="0" indent="0" algn="ctr">
              <a:buNone/>
            </a:pPr>
            <a:r>
              <a:rPr lang="ar-SA" sz="2400" b="1" dirty="0" smtClean="0"/>
              <a:t> كشخص فائز.</a:t>
            </a:r>
          </a:p>
          <a:p>
            <a:pPr marL="0" indent="0" algn="ctr">
              <a:buNone/>
            </a:pPr>
            <a:endParaRPr lang="ar-SA" sz="2000" b="1" dirty="0" smtClean="0"/>
          </a:p>
          <a:p>
            <a:pPr marL="0" indent="0" algn="ctr">
              <a:buNone/>
            </a:pPr>
            <a:endParaRPr lang="ar-SA" sz="2000" b="1" dirty="0" smtClean="0"/>
          </a:p>
          <a:p>
            <a:pPr marL="0" indent="0" algn="ctr">
              <a:buNone/>
            </a:pPr>
            <a:r>
              <a:rPr lang="ar-SA" sz="2000" b="1" dirty="0" smtClean="0"/>
              <a:t>زيج زيجلر</a:t>
            </a:r>
            <a:endParaRPr lang="ar-SA"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(168)</a:t>
            </a:r>
          </a:p>
        </p:txBody>
      </p:sp>
    </p:spTree>
    <p:extLst>
      <p:ext uri="{BB962C8B-B14F-4D97-AF65-F5344CB8AC3E}">
        <p14:creationId xmlns:p14="http://schemas.microsoft.com/office/powerpoint/2010/main" val="92099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5616" y="2780928"/>
            <a:ext cx="8172450" cy="252015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كلما أجهدت نفسك كانت الحياة سهلة عليك ..</a:t>
            </a:r>
          </a:p>
          <a:p>
            <a:pPr marL="0" indent="0" algn="ctr">
              <a:buNone/>
            </a:pPr>
            <a:r>
              <a:rPr lang="ar-SA" sz="2400" b="1" dirty="0" smtClean="0"/>
              <a:t>كلما زاد العرق وقت السلم ..كلما قلت الدماء</a:t>
            </a:r>
          </a:p>
          <a:p>
            <a:pPr marL="0" indent="0" algn="ctr">
              <a:buNone/>
            </a:pPr>
            <a:r>
              <a:rPr lang="ar-SA" sz="2400" b="1" dirty="0" smtClean="0"/>
              <a:t> وقت الحرب ..دائما أعد نفسك واستعد </a:t>
            </a:r>
          </a:p>
          <a:p>
            <a:pPr marL="0" indent="0" algn="ctr">
              <a:buNone/>
            </a:pPr>
            <a:r>
              <a:rPr lang="ar-SA" sz="2400" b="1" dirty="0" smtClean="0"/>
              <a:t>لمعركة أكبر من التي ستواجهها .</a:t>
            </a:r>
          </a:p>
          <a:p>
            <a:pPr marL="0" indent="0" algn="ctr">
              <a:buNone/>
            </a:pPr>
            <a:endParaRPr lang="ar-SA" sz="2400" b="1" dirty="0"/>
          </a:p>
          <a:p>
            <a:pPr marL="0" indent="0" algn="ctr">
              <a:buNone/>
            </a:pPr>
            <a:r>
              <a:rPr lang="ar-SA" sz="2400" b="1" dirty="0" smtClean="0"/>
              <a:t>ستيف تشاندلر</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(16)</a:t>
            </a:r>
          </a:p>
        </p:txBody>
      </p:sp>
    </p:spTree>
    <p:extLst>
      <p:ext uri="{BB962C8B-B14F-4D97-AF65-F5344CB8AC3E}">
        <p14:creationId xmlns:p14="http://schemas.microsoft.com/office/powerpoint/2010/main" val="127935991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67618" y="2746515"/>
            <a:ext cx="5329237"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ar-SA" sz="1600" dirty="0"/>
          </a:p>
          <a:p>
            <a:pPr algn="ctr"/>
            <a:r>
              <a:rPr lang="ar-SA" sz="2800" b="1" dirty="0"/>
              <a:t>إذا لم تحاول أن تفعل شيئا مما</a:t>
            </a:r>
          </a:p>
          <a:p>
            <a:pPr algn="ctr"/>
            <a:r>
              <a:rPr lang="ar-SA" sz="2800" b="1" dirty="0"/>
              <a:t> أبعد مما تتقنه , فلن تتقدم أبدا .</a:t>
            </a:r>
          </a:p>
          <a:p>
            <a:pPr algn="ctr"/>
            <a:endParaRPr lang="en-US" sz="2800" b="1" dirty="0" smtClean="0"/>
          </a:p>
          <a:p>
            <a:pPr algn="ctr"/>
            <a:endParaRPr lang="ar-SA" sz="2800" b="1" dirty="0"/>
          </a:p>
          <a:p>
            <a:pPr algn="ctr"/>
            <a:r>
              <a:rPr lang="ar-SA" sz="2000" b="1" dirty="0"/>
              <a:t>رونالد اسبورت</a:t>
            </a:r>
          </a:p>
          <a:p>
            <a:pPr algn="ctr"/>
            <a:r>
              <a:rPr lang="ar-SA" dirty="0"/>
              <a:t>                  </a:t>
            </a:r>
            <a:r>
              <a:rPr lang="ar-SA" sz="1600" dirty="0"/>
              <a:t>                                       </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6817" y="1183204"/>
            <a:ext cx="2483372" cy="584775"/>
          </a:xfrm>
          <a:prstGeom prst="rect">
            <a:avLst/>
          </a:prstGeom>
          <a:noFill/>
        </p:spPr>
        <p:txBody>
          <a:bodyPr wrap="none" rtlCol="1">
            <a:spAutoFit/>
          </a:bodyPr>
          <a:lstStyle/>
          <a:p>
            <a:r>
              <a:rPr lang="ar-SA" sz="3200" b="1" dirty="0" smtClean="0"/>
              <a:t>القصاصة (169)</a:t>
            </a:r>
          </a:p>
        </p:txBody>
      </p:sp>
    </p:spTree>
    <p:extLst>
      <p:ext uri="{BB962C8B-B14F-4D97-AF65-F5344CB8AC3E}">
        <p14:creationId xmlns:p14="http://schemas.microsoft.com/office/powerpoint/2010/main" val="271563922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996952"/>
            <a:ext cx="4572000" cy="2806922"/>
          </a:xfrm>
          <a:prstGeom prst="rect">
            <a:avLst/>
          </a:prstGeom>
        </p:spPr>
        <p:txBody>
          <a:bodyPr>
            <a:spAutoFit/>
          </a:bodyPr>
          <a:lstStyle/>
          <a:p>
            <a:pPr algn="ctr">
              <a:lnSpc>
                <a:spcPct val="90000"/>
              </a:lnSpc>
            </a:pPr>
            <a:r>
              <a:rPr lang="ar-SA" sz="2400" b="1" dirty="0" smtClean="0"/>
              <a:t>عندما </a:t>
            </a:r>
            <a:r>
              <a:rPr lang="ar-SA" sz="2400" b="1" dirty="0"/>
              <a:t>تتحمل تبعات اختياراتك فإنك لن تكون مدينا لأي شخص بأي شيء على </a:t>
            </a:r>
            <a:endParaRPr lang="en-US" sz="2400" b="1" dirty="0" smtClean="0"/>
          </a:p>
          <a:p>
            <a:pPr algn="ctr">
              <a:lnSpc>
                <a:spcPct val="90000"/>
              </a:lnSpc>
            </a:pPr>
            <a:r>
              <a:rPr lang="ar-SA" sz="2400" b="1" dirty="0" smtClean="0"/>
              <a:t>الإطلاق  </a:t>
            </a:r>
            <a:r>
              <a:rPr lang="ar-SA" sz="2400" b="1" dirty="0"/>
              <a:t>ولن تكون معرضا للخوف </a:t>
            </a:r>
            <a:endParaRPr lang="ar-SA" sz="2400" b="1" dirty="0" smtClean="0"/>
          </a:p>
          <a:p>
            <a:pPr algn="ctr">
              <a:lnSpc>
                <a:spcPct val="90000"/>
              </a:lnSpc>
            </a:pPr>
            <a:r>
              <a:rPr lang="ar-SA" sz="2400" b="1" dirty="0" smtClean="0"/>
              <a:t>من </a:t>
            </a:r>
            <a:r>
              <a:rPr lang="ar-SA" sz="2400" b="1" dirty="0"/>
              <a:t>أن تخيب ظن الآخرين  </a:t>
            </a:r>
            <a:r>
              <a:rPr lang="ar-SA" sz="2400" b="1" dirty="0" smtClean="0"/>
              <a:t>.</a:t>
            </a:r>
          </a:p>
          <a:p>
            <a:pPr algn="ctr">
              <a:lnSpc>
                <a:spcPct val="90000"/>
              </a:lnSpc>
            </a:pPr>
            <a:endParaRPr lang="ar-SA" sz="2400" b="1" dirty="0" smtClean="0"/>
          </a:p>
          <a:p>
            <a:pPr algn="ctr">
              <a:lnSpc>
                <a:spcPct val="90000"/>
              </a:lnSpc>
            </a:pPr>
            <a:endParaRPr lang="ar-SA" sz="2400" b="1" dirty="0"/>
          </a:p>
          <a:p>
            <a:pPr algn="ctr">
              <a:lnSpc>
                <a:spcPct val="90000"/>
              </a:lnSpc>
            </a:pPr>
            <a:r>
              <a:rPr lang="ar-SA" sz="2400" b="1" dirty="0"/>
              <a:t>ديفيد فيكسون</a:t>
            </a:r>
          </a:p>
          <a:p>
            <a:pPr algn="ctr">
              <a:lnSpc>
                <a:spcPct val="90000"/>
              </a:lnSpc>
            </a:pP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(170)</a:t>
            </a:r>
          </a:p>
        </p:txBody>
      </p:sp>
    </p:spTree>
    <p:extLst>
      <p:ext uri="{BB962C8B-B14F-4D97-AF65-F5344CB8AC3E}">
        <p14:creationId xmlns:p14="http://schemas.microsoft.com/office/powerpoint/2010/main" val="241741404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67618" y="2852936"/>
            <a:ext cx="5329237"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ar-SA" sz="1400" dirty="0"/>
          </a:p>
          <a:p>
            <a:pPr algn="ctr"/>
            <a:r>
              <a:rPr lang="ar-SA" sz="2400" b="1" dirty="0"/>
              <a:t>الحياة الكاملة أن تنفق شبابك </a:t>
            </a:r>
            <a:r>
              <a:rPr lang="ar-SA" sz="2400" b="1" dirty="0" smtClean="0"/>
              <a:t>في </a:t>
            </a:r>
            <a:r>
              <a:rPr lang="ar-SA" sz="2400" b="1" dirty="0"/>
              <a:t>الطموح </a:t>
            </a:r>
            <a:endParaRPr lang="ar-SA" sz="2400" b="1" dirty="0" smtClean="0"/>
          </a:p>
          <a:p>
            <a:pPr algn="ctr"/>
            <a:r>
              <a:rPr lang="ar-SA" sz="2400" b="1" dirty="0" smtClean="0"/>
              <a:t>ورجولتك في </a:t>
            </a:r>
            <a:r>
              <a:rPr lang="ar-SA" sz="2400" b="1" dirty="0"/>
              <a:t>الكفاح </a:t>
            </a:r>
          </a:p>
          <a:p>
            <a:pPr algn="ctr"/>
            <a:r>
              <a:rPr lang="ar-SA" sz="2400" b="1" dirty="0"/>
              <a:t>وشيخوختك في التأمل .</a:t>
            </a:r>
          </a:p>
          <a:p>
            <a:pPr algn="ctr"/>
            <a:endParaRPr lang="ar-SA" sz="3600" b="1" dirty="0"/>
          </a:p>
          <a:p>
            <a:pPr algn="ctr"/>
            <a:r>
              <a:rPr lang="ar-SA" sz="2400" b="1" dirty="0"/>
              <a:t>ولفرد بلنت</a:t>
            </a:r>
          </a:p>
          <a:p>
            <a:pPr algn="ctr"/>
            <a:r>
              <a:rPr lang="ar-SA" sz="2000" dirty="0"/>
              <a:t>                                     </a:t>
            </a:r>
            <a:r>
              <a:rPr lang="ar-SA" sz="1400" dirty="0"/>
              <a:t>                    </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(171)</a:t>
            </a:r>
          </a:p>
        </p:txBody>
      </p:sp>
    </p:spTree>
    <p:extLst>
      <p:ext uri="{BB962C8B-B14F-4D97-AF65-F5344CB8AC3E}">
        <p14:creationId xmlns:p14="http://schemas.microsoft.com/office/powerpoint/2010/main" val="9706683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1837" y="3067085"/>
            <a:ext cx="6400800" cy="159067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t> </a:t>
            </a:r>
            <a:r>
              <a:rPr lang="ar-SA" sz="2400" b="1" dirty="0" smtClean="0"/>
              <a:t>قلة الحركة تثمر الشك والخوف</a:t>
            </a:r>
          </a:p>
          <a:p>
            <a:pPr marL="0" indent="0" algn="ctr">
              <a:buNone/>
            </a:pPr>
            <a:r>
              <a:rPr lang="ar-SA" sz="2400" b="1" dirty="0" smtClean="0"/>
              <a:t> وكثرة الحركة تثمر الثقة والشجاعة.</a:t>
            </a:r>
          </a:p>
          <a:p>
            <a:pPr marL="0" indent="0" algn="ctr">
              <a:buNone/>
            </a:pPr>
            <a:endParaRPr lang="ar-SA" sz="2400" b="1" dirty="0"/>
          </a:p>
          <a:p>
            <a:pPr marL="0" indent="0" algn="ctr">
              <a:buNone/>
            </a:pPr>
            <a:endParaRPr lang="ar-SA" sz="2400" b="1" dirty="0" smtClean="0"/>
          </a:p>
          <a:p>
            <a:pPr marL="0" indent="0" algn="ctr">
              <a:buNone/>
            </a:pPr>
            <a:r>
              <a:rPr lang="ar-SA" sz="2400" b="1" dirty="0" smtClean="0"/>
              <a:t>ديل كارنيجي</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634" y="648767"/>
            <a:ext cx="3680712" cy="1653647"/>
          </a:xfrm>
          <a:prstGeom prst="rect">
            <a:avLst/>
          </a:prstGeom>
        </p:spPr>
      </p:pic>
      <p:sp>
        <p:nvSpPr>
          <p:cNvPr id="4" name="TextBox 3"/>
          <p:cNvSpPr txBox="1"/>
          <p:nvPr/>
        </p:nvSpPr>
        <p:spPr>
          <a:xfrm>
            <a:off x="3635895" y="1183204"/>
            <a:ext cx="2483372" cy="584775"/>
          </a:xfrm>
          <a:prstGeom prst="rect">
            <a:avLst/>
          </a:prstGeom>
          <a:noFill/>
        </p:spPr>
        <p:txBody>
          <a:bodyPr wrap="none" rtlCol="1">
            <a:spAutoFit/>
          </a:bodyPr>
          <a:lstStyle/>
          <a:p>
            <a:r>
              <a:rPr lang="ar-SA" sz="3200" b="1" dirty="0" smtClean="0"/>
              <a:t>القصاصة (172)</a:t>
            </a:r>
          </a:p>
        </p:txBody>
      </p:sp>
    </p:spTree>
    <p:extLst>
      <p:ext uri="{BB962C8B-B14F-4D97-AF65-F5344CB8AC3E}">
        <p14:creationId xmlns:p14="http://schemas.microsoft.com/office/powerpoint/2010/main" val="10433851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068959"/>
            <a:ext cx="4572000" cy="2769989"/>
          </a:xfrm>
          <a:prstGeom prst="rect">
            <a:avLst/>
          </a:prstGeom>
        </p:spPr>
        <p:txBody>
          <a:bodyPr>
            <a:spAutoFit/>
          </a:bodyPr>
          <a:lstStyle/>
          <a:p>
            <a:pPr algn="ctr">
              <a:lnSpc>
                <a:spcPct val="80000"/>
              </a:lnSpc>
            </a:pPr>
            <a:r>
              <a:rPr lang="ar-SA" sz="2400" b="1" dirty="0"/>
              <a:t>إن السعادة أن تكون ذاتك وأن تصنع قراراتك بنفسك , فلكي تجد السعادة عليك </a:t>
            </a:r>
            <a:endParaRPr lang="en-US" sz="2400" b="1" dirty="0" smtClean="0"/>
          </a:p>
          <a:p>
            <a:pPr algn="ctr">
              <a:lnSpc>
                <a:spcPct val="80000"/>
              </a:lnSpc>
            </a:pPr>
            <a:r>
              <a:rPr lang="ar-SA" sz="2400" b="1" dirty="0" smtClean="0"/>
              <a:t>أن </a:t>
            </a:r>
            <a:r>
              <a:rPr lang="ar-SA" sz="2400" b="1" dirty="0"/>
              <a:t>تكون ذاتك أن لا تتظاهر بما ليس فيك </a:t>
            </a:r>
            <a:r>
              <a:rPr lang="ar-SA" sz="2400" b="1" dirty="0" smtClean="0"/>
              <a:t>.</a:t>
            </a:r>
          </a:p>
          <a:p>
            <a:pPr algn="ctr">
              <a:lnSpc>
                <a:spcPct val="80000"/>
              </a:lnSpc>
            </a:pPr>
            <a:endParaRPr lang="ar-SA" sz="2400" b="1" dirty="0" smtClean="0"/>
          </a:p>
          <a:p>
            <a:pPr algn="ctr">
              <a:lnSpc>
                <a:spcPct val="80000"/>
              </a:lnSpc>
            </a:pPr>
            <a:endParaRPr lang="ar-SA" sz="2400" b="1" dirty="0"/>
          </a:p>
          <a:p>
            <a:pPr algn="ctr">
              <a:lnSpc>
                <a:spcPct val="80000"/>
              </a:lnSpc>
            </a:pPr>
            <a:endParaRPr lang="ar-SA" sz="2400" b="1" dirty="0" smtClean="0"/>
          </a:p>
          <a:p>
            <a:pPr algn="ctr">
              <a:lnSpc>
                <a:spcPct val="80000"/>
              </a:lnSpc>
            </a:pPr>
            <a:r>
              <a:rPr lang="ar-SA" sz="2400" b="1" dirty="0" smtClean="0"/>
              <a:t>ديفيد فيكسون</a:t>
            </a:r>
            <a:endParaRPr lang="en-US" sz="2400" b="1" dirty="0" smtClean="0"/>
          </a:p>
          <a:p>
            <a:pPr algn="ctr">
              <a:lnSpc>
                <a:spcPct val="80000"/>
              </a:lnSpc>
            </a:pPr>
            <a:endParaRPr lang="en-US" sz="2400" b="1" dirty="0"/>
          </a:p>
          <a:p>
            <a:pPr algn="ctr">
              <a:lnSpc>
                <a:spcPct val="80000"/>
              </a:lnSpc>
            </a:pP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(173)</a:t>
            </a:r>
          </a:p>
        </p:txBody>
      </p:sp>
    </p:spTree>
    <p:extLst>
      <p:ext uri="{BB962C8B-B14F-4D97-AF65-F5344CB8AC3E}">
        <p14:creationId xmlns:p14="http://schemas.microsoft.com/office/powerpoint/2010/main" val="99370949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39789" y="1183204"/>
            <a:ext cx="2483372" cy="584775"/>
          </a:xfrm>
          <a:prstGeom prst="rect">
            <a:avLst/>
          </a:prstGeom>
          <a:noFill/>
        </p:spPr>
        <p:txBody>
          <a:bodyPr wrap="none" rtlCol="1">
            <a:spAutoFit/>
          </a:bodyPr>
          <a:lstStyle/>
          <a:p>
            <a:r>
              <a:rPr lang="ar-SA" sz="3200" b="1" dirty="0" smtClean="0"/>
              <a:t>القصاصة (174)</a:t>
            </a:r>
          </a:p>
        </p:txBody>
      </p:sp>
      <p:sp>
        <p:nvSpPr>
          <p:cNvPr id="5" name="Rectangle 4"/>
          <p:cNvSpPr/>
          <p:nvPr/>
        </p:nvSpPr>
        <p:spPr>
          <a:xfrm>
            <a:off x="2869885" y="3140968"/>
            <a:ext cx="4572000" cy="1938992"/>
          </a:xfrm>
          <a:prstGeom prst="rect">
            <a:avLst/>
          </a:prstGeom>
        </p:spPr>
        <p:txBody>
          <a:bodyPr>
            <a:spAutoFit/>
          </a:bodyPr>
          <a:lstStyle/>
          <a:p>
            <a:pPr algn="ctr"/>
            <a:r>
              <a:rPr lang="ar-SA" sz="2400" b="1" dirty="0" smtClean="0"/>
              <a:t>الجهل </a:t>
            </a:r>
            <a:r>
              <a:rPr lang="ar-SA" sz="2400" b="1" dirty="0"/>
              <a:t>والثقة بالنفس </a:t>
            </a:r>
            <a:endParaRPr lang="ar-SA" sz="2400" b="1" dirty="0" smtClean="0"/>
          </a:p>
          <a:p>
            <a:pPr algn="ctr"/>
            <a:r>
              <a:rPr lang="ar-SA" sz="2400" b="1" dirty="0" smtClean="0"/>
              <a:t>هو </a:t>
            </a:r>
            <a:r>
              <a:rPr lang="ar-SA" sz="2400" b="1" dirty="0"/>
              <a:t>كل ما يتطلبه </a:t>
            </a:r>
            <a:r>
              <a:rPr lang="ar-SA" sz="2400" b="1" dirty="0" smtClean="0"/>
              <a:t>النجاح.</a:t>
            </a:r>
          </a:p>
          <a:p>
            <a:pPr algn="ctr"/>
            <a:endParaRPr lang="ar-SA" sz="2400" b="1" dirty="0"/>
          </a:p>
          <a:p>
            <a:pPr algn="ctr"/>
            <a:r>
              <a:rPr lang="ar-SA" sz="2400" b="1" dirty="0"/>
              <a:t/>
            </a:r>
            <a:br>
              <a:rPr lang="ar-SA" sz="2400" b="1" dirty="0"/>
            </a:br>
            <a:r>
              <a:rPr lang="ar-SA" sz="2400" b="1" dirty="0" smtClean="0"/>
              <a:t>مارك توين</a:t>
            </a:r>
            <a:endParaRPr lang="ar-SA" sz="2400" dirty="0"/>
          </a:p>
        </p:txBody>
      </p:sp>
    </p:spTree>
    <p:extLst>
      <p:ext uri="{BB962C8B-B14F-4D97-AF65-F5344CB8AC3E}">
        <p14:creationId xmlns:p14="http://schemas.microsoft.com/office/powerpoint/2010/main" val="411481048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3140968"/>
            <a:ext cx="6768752" cy="2208957"/>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 في كل مرة ترى شخصا ناجحا أكثر منك</a:t>
            </a:r>
          </a:p>
          <a:p>
            <a:pPr marL="0" indent="0" algn="ctr">
              <a:buNone/>
            </a:pPr>
            <a:r>
              <a:rPr lang="ar-SA" sz="2400" b="1" dirty="0" smtClean="0"/>
              <a:t>فاعلم أنه يفعل شيئا ما لا تفعله أنت .</a:t>
            </a:r>
          </a:p>
          <a:p>
            <a:pPr marL="0" indent="0" algn="ctr">
              <a:buNone/>
            </a:pPr>
            <a:endParaRPr lang="ar-SA" sz="2400" b="1" dirty="0"/>
          </a:p>
          <a:p>
            <a:pPr marL="0" indent="0" algn="ctr">
              <a:buNone/>
            </a:pPr>
            <a:r>
              <a:rPr lang="ar-SA" sz="2400" b="1" dirty="0" smtClean="0"/>
              <a:t>مالكوم اكس</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1331" y="1183204"/>
            <a:ext cx="2483372" cy="584775"/>
          </a:xfrm>
          <a:prstGeom prst="rect">
            <a:avLst/>
          </a:prstGeom>
          <a:noFill/>
        </p:spPr>
        <p:txBody>
          <a:bodyPr wrap="none" rtlCol="1">
            <a:spAutoFit/>
          </a:bodyPr>
          <a:lstStyle/>
          <a:p>
            <a:r>
              <a:rPr lang="ar-SA" sz="3200" b="1" dirty="0" smtClean="0"/>
              <a:t>القصاصة (175)</a:t>
            </a:r>
          </a:p>
        </p:txBody>
      </p:sp>
    </p:spTree>
    <p:extLst>
      <p:ext uri="{BB962C8B-B14F-4D97-AF65-F5344CB8AC3E}">
        <p14:creationId xmlns:p14="http://schemas.microsoft.com/office/powerpoint/2010/main" val="348743709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991" y="3140968"/>
            <a:ext cx="4572000" cy="1938992"/>
          </a:xfrm>
          <a:prstGeom prst="rect">
            <a:avLst/>
          </a:prstGeom>
        </p:spPr>
        <p:txBody>
          <a:bodyPr>
            <a:spAutoFit/>
          </a:bodyPr>
          <a:lstStyle/>
          <a:p>
            <a:pPr algn="ctr" rtl="1"/>
            <a:r>
              <a:rPr lang="ar-SA" sz="2400" b="1" dirty="0"/>
              <a:t>لو خلا العالم إلا من البهجة و السعادة </a:t>
            </a:r>
            <a:endParaRPr lang="ar-SA" sz="2400" b="1" dirty="0" smtClean="0"/>
          </a:p>
          <a:p>
            <a:pPr algn="ctr" rtl="1"/>
            <a:r>
              <a:rPr lang="ar-SA" sz="2400" b="1" dirty="0" smtClean="0"/>
              <a:t> </a:t>
            </a:r>
            <a:r>
              <a:rPr lang="ar-SA" sz="2400" b="1" dirty="0"/>
              <a:t>ما كنا </a:t>
            </a:r>
            <a:r>
              <a:rPr lang="ar-SA" sz="2400" b="1" dirty="0" smtClean="0"/>
              <a:t>لنتعلم الشجاعة </a:t>
            </a:r>
            <a:r>
              <a:rPr lang="ar-SA" sz="2400" b="1" dirty="0"/>
              <a:t>و الصبر </a:t>
            </a:r>
            <a:endParaRPr lang="ar-SA" sz="2400" b="1" dirty="0" smtClean="0"/>
          </a:p>
          <a:p>
            <a:pPr algn="ctr"/>
            <a:endParaRPr lang="ar-SA" sz="2400" b="1" dirty="0" smtClean="0"/>
          </a:p>
          <a:p>
            <a:pPr algn="ctr"/>
            <a:endParaRPr lang="ar-SA" sz="2400" b="1" dirty="0"/>
          </a:p>
          <a:p>
            <a:pPr algn="ctr"/>
            <a:r>
              <a:rPr lang="ar-SA" sz="2400" b="1" dirty="0" smtClean="0"/>
              <a:t> </a:t>
            </a:r>
            <a:r>
              <a:rPr lang="ar-SA" sz="2400" b="1" dirty="0"/>
              <a:t>هيلين كيلر</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(176)</a:t>
            </a:r>
          </a:p>
        </p:txBody>
      </p:sp>
    </p:spTree>
    <p:extLst>
      <p:ext uri="{BB962C8B-B14F-4D97-AF65-F5344CB8AC3E}">
        <p14:creationId xmlns:p14="http://schemas.microsoft.com/office/powerpoint/2010/main" val="199208678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71800" y="2996952"/>
            <a:ext cx="532923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smtClean="0"/>
              <a:t>إذا </a:t>
            </a:r>
            <a:r>
              <a:rPr lang="ar-SA" sz="2400" b="1" dirty="0"/>
              <a:t>أردت الاستمرار في المعرفة </a:t>
            </a:r>
          </a:p>
          <a:p>
            <a:pPr algn="ctr"/>
            <a:r>
              <a:rPr lang="ar-SA" sz="2400" b="1" dirty="0"/>
              <a:t>عليك دائما أن تكون مستعدا </a:t>
            </a:r>
          </a:p>
          <a:p>
            <a:pPr algn="ctr"/>
            <a:r>
              <a:rPr lang="ar-SA" sz="2400" b="1" dirty="0"/>
              <a:t>طيلة حياتك لمواجهة خطورة الفشل .</a:t>
            </a:r>
          </a:p>
          <a:p>
            <a:pPr algn="ctr"/>
            <a:endParaRPr lang="ar-SA" b="1" dirty="0" smtClean="0"/>
          </a:p>
          <a:p>
            <a:pPr algn="ctr"/>
            <a:endParaRPr lang="ar-SA" b="1" dirty="0"/>
          </a:p>
          <a:p>
            <a:pPr algn="ctr"/>
            <a:r>
              <a:rPr lang="ar-SA" sz="2000" b="1" dirty="0" smtClean="0"/>
              <a:t>جون </a:t>
            </a:r>
            <a:r>
              <a:rPr lang="ar-SA" sz="2000" b="1" dirty="0"/>
              <a:t>جاردينز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(177)</a:t>
            </a:r>
          </a:p>
        </p:txBody>
      </p:sp>
    </p:spTree>
    <p:extLst>
      <p:ext uri="{BB962C8B-B14F-4D97-AF65-F5344CB8AC3E}">
        <p14:creationId xmlns:p14="http://schemas.microsoft.com/office/powerpoint/2010/main" val="133975055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0" y="3117822"/>
            <a:ext cx="6400800" cy="194354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000" b="1" dirty="0" smtClean="0"/>
              <a:t> لا يوجد شيء في العالم يمكنه أن يحل محل الإصرار</a:t>
            </a:r>
          </a:p>
          <a:p>
            <a:pPr marL="0" indent="0" algn="ctr">
              <a:buNone/>
            </a:pPr>
            <a:r>
              <a:rPr lang="ar-SA" sz="2000" b="1" dirty="0" smtClean="0"/>
              <a:t>فالموهبة وحدها لاتكفي والذكاء وحده لايكفي والتعليم وحده</a:t>
            </a:r>
          </a:p>
          <a:p>
            <a:pPr marL="0" indent="0" algn="ctr">
              <a:buNone/>
            </a:pPr>
            <a:r>
              <a:rPr lang="ar-SA" sz="2000" b="1" dirty="0" smtClean="0"/>
              <a:t> لايكفي ولكن الإصرار والتصميم قادران على فعل كل شيء .</a:t>
            </a:r>
          </a:p>
          <a:p>
            <a:pPr marL="0" indent="0" algn="ctr">
              <a:buNone/>
            </a:pPr>
            <a:endParaRPr lang="ar-SA" sz="2000" b="1" dirty="0" smtClean="0"/>
          </a:p>
          <a:p>
            <a:pPr marL="0" indent="0" algn="ctr">
              <a:buNone/>
            </a:pPr>
            <a:endParaRPr lang="ar-SA" sz="2000" b="1" dirty="0"/>
          </a:p>
          <a:p>
            <a:pPr marL="0" indent="0" algn="ctr">
              <a:buNone/>
            </a:pPr>
            <a:r>
              <a:rPr lang="ar-SA" sz="2000" b="1" dirty="0" smtClean="0"/>
              <a:t>راي كروك</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380" y="1183204"/>
            <a:ext cx="2483372" cy="584775"/>
          </a:xfrm>
          <a:prstGeom prst="rect">
            <a:avLst/>
          </a:prstGeom>
          <a:noFill/>
        </p:spPr>
        <p:txBody>
          <a:bodyPr wrap="none" rtlCol="1">
            <a:spAutoFit/>
          </a:bodyPr>
          <a:lstStyle/>
          <a:p>
            <a:r>
              <a:rPr lang="ar-SA" sz="3200" b="1" dirty="0" smtClean="0"/>
              <a:t>القصاصة (178)</a:t>
            </a:r>
          </a:p>
        </p:txBody>
      </p:sp>
    </p:spTree>
    <p:extLst>
      <p:ext uri="{BB962C8B-B14F-4D97-AF65-F5344CB8AC3E}">
        <p14:creationId xmlns:p14="http://schemas.microsoft.com/office/powerpoint/2010/main" val="60280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51720" y="2852936"/>
            <a:ext cx="66967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إن  المجد والنجاح  والإنتاج </a:t>
            </a:r>
            <a:r>
              <a:rPr lang="ar-SA" sz="2000" b="1" dirty="0" smtClean="0"/>
              <a:t>تظل أحلاما</a:t>
            </a:r>
          </a:p>
          <a:p>
            <a:pPr algn="ctr"/>
            <a:r>
              <a:rPr lang="ar-SA" sz="2000" b="1" dirty="0" smtClean="0"/>
              <a:t> لذيذة في نفوس أصحابها  </a:t>
            </a:r>
            <a:endParaRPr lang="ar-SA" sz="2000" b="1" dirty="0"/>
          </a:p>
          <a:p>
            <a:pPr algn="ctr"/>
            <a:r>
              <a:rPr lang="ar-SA" sz="2000" b="1" dirty="0"/>
              <a:t>ولا تتحول إلى حقائق حية إلا إذا نفخ فيها </a:t>
            </a:r>
            <a:endParaRPr lang="ar-SA" sz="2000" b="1" dirty="0" smtClean="0"/>
          </a:p>
          <a:p>
            <a:pPr algn="ctr"/>
            <a:r>
              <a:rPr lang="ar-SA" sz="2000" b="1" dirty="0" smtClean="0"/>
              <a:t>العاملون </a:t>
            </a:r>
            <a:r>
              <a:rPr lang="ar-SA" sz="2000" b="1" dirty="0"/>
              <a:t>من روحهم ..</a:t>
            </a:r>
          </a:p>
          <a:p>
            <a:pPr algn="ctr"/>
            <a:r>
              <a:rPr lang="ar-SA" sz="2000" b="1" dirty="0" smtClean="0"/>
              <a:t>ووصلوها </a:t>
            </a:r>
            <a:r>
              <a:rPr lang="ar-SA" sz="2000" b="1" dirty="0"/>
              <a:t>بما في الدنيا من حس وحركة .</a:t>
            </a:r>
          </a:p>
          <a:p>
            <a:pPr algn="ct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(17)</a:t>
            </a:r>
          </a:p>
        </p:txBody>
      </p:sp>
      <p:sp>
        <p:nvSpPr>
          <p:cNvPr id="5" name="Rectangle 4"/>
          <p:cNvSpPr/>
          <p:nvPr/>
        </p:nvSpPr>
        <p:spPr>
          <a:xfrm>
            <a:off x="4762165" y="5362809"/>
            <a:ext cx="1685077" cy="461665"/>
          </a:xfrm>
          <a:prstGeom prst="rect">
            <a:avLst/>
          </a:prstGeom>
        </p:spPr>
        <p:txBody>
          <a:bodyPr wrap="none">
            <a:spAutoFit/>
          </a:bodyPr>
          <a:lstStyle/>
          <a:p>
            <a:pPr algn="ctr"/>
            <a:r>
              <a:rPr lang="ar-SA" sz="2400" b="1" dirty="0"/>
              <a:t>د.محمد الغزالي</a:t>
            </a:r>
          </a:p>
        </p:txBody>
      </p:sp>
    </p:spTree>
    <p:extLst>
      <p:ext uri="{BB962C8B-B14F-4D97-AF65-F5344CB8AC3E}">
        <p14:creationId xmlns:p14="http://schemas.microsoft.com/office/powerpoint/2010/main" val="72312414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11857" y="2846558"/>
            <a:ext cx="684076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endParaRPr lang="ar-SA" sz="1400" dirty="0"/>
          </a:p>
          <a:p>
            <a:pPr algn="ctr"/>
            <a:r>
              <a:rPr lang="ar-SA" sz="2400" b="1" dirty="0" smtClean="0"/>
              <a:t>إن </a:t>
            </a:r>
            <a:r>
              <a:rPr lang="ar-SA" sz="2400" b="1" dirty="0"/>
              <a:t>أعظم اكتشاف لجيلي  </a:t>
            </a:r>
            <a:r>
              <a:rPr lang="ar-SA" sz="2400" b="1" dirty="0" smtClean="0"/>
              <a:t>هو </a:t>
            </a:r>
            <a:r>
              <a:rPr lang="ar-SA" sz="2400" b="1" dirty="0"/>
              <a:t>أن الإنسان </a:t>
            </a:r>
            <a:endParaRPr lang="ar-SA" sz="2400" b="1" dirty="0" smtClean="0"/>
          </a:p>
          <a:p>
            <a:pPr algn="ctr"/>
            <a:r>
              <a:rPr lang="ar-SA" sz="2400" b="1" dirty="0" smtClean="0"/>
              <a:t>يمكن </a:t>
            </a:r>
            <a:r>
              <a:rPr lang="ar-SA" sz="2400" b="1" dirty="0"/>
              <a:t>أن يغيرحياته إذا ما استطاع أن يغير</a:t>
            </a:r>
          </a:p>
          <a:p>
            <a:pPr algn="ctr"/>
            <a:r>
              <a:rPr lang="ar-SA" sz="2400" b="1" dirty="0" smtClean="0"/>
              <a:t>اتجاهاته  </a:t>
            </a:r>
            <a:r>
              <a:rPr lang="ar-SA" sz="2400" b="1" dirty="0"/>
              <a:t>العقلية .</a:t>
            </a:r>
          </a:p>
          <a:p>
            <a:pPr algn="ctr"/>
            <a:endParaRPr lang="ar-SA" sz="1600" b="1" dirty="0" smtClean="0"/>
          </a:p>
          <a:p>
            <a:pPr algn="ctr"/>
            <a:endParaRPr lang="ar-SA" sz="2000" b="1" dirty="0"/>
          </a:p>
          <a:p>
            <a:pPr algn="ctr"/>
            <a:r>
              <a:rPr lang="ar-SA" sz="2400" b="1" dirty="0" smtClean="0"/>
              <a:t>ويليام جيمس</a:t>
            </a:r>
          </a:p>
          <a:p>
            <a:pPr algn="ctr"/>
            <a:endParaRPr lang="ar-SA" sz="1600" b="1" dirty="0"/>
          </a:p>
          <a:p>
            <a:pPr algn="ctr"/>
            <a:endParaRPr lang="ar-SA" sz="1600" b="1" dirty="0" smtClean="0"/>
          </a:p>
          <a:p>
            <a:pPr algn="ctr"/>
            <a:endParaRPr lang="ar-SA" sz="1600" b="1" dirty="0"/>
          </a:p>
          <a:p>
            <a:pPr algn="ct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(179)</a:t>
            </a:r>
          </a:p>
        </p:txBody>
      </p:sp>
    </p:spTree>
    <p:extLst>
      <p:ext uri="{BB962C8B-B14F-4D97-AF65-F5344CB8AC3E}">
        <p14:creationId xmlns:p14="http://schemas.microsoft.com/office/powerpoint/2010/main" val="73278382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08706" y="2780928"/>
            <a:ext cx="644706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ar-SA" sz="1400" dirty="0"/>
          </a:p>
          <a:p>
            <a:pPr algn="ctr"/>
            <a:r>
              <a:rPr lang="ar-SA" sz="2400" b="1" dirty="0"/>
              <a:t>حثى لو لم تنجح في تحقيق حلمك ..</a:t>
            </a:r>
          </a:p>
          <a:p>
            <a:pPr algn="ctr"/>
            <a:r>
              <a:rPr lang="ar-SA" sz="2400" b="1" dirty="0" smtClean="0"/>
              <a:t>إنه </a:t>
            </a:r>
            <a:r>
              <a:rPr lang="ar-SA" sz="2400" b="1" dirty="0"/>
              <a:t>يكفيك أنك قد </a:t>
            </a:r>
            <a:r>
              <a:rPr lang="ar-SA" sz="2400" b="1" dirty="0" smtClean="0"/>
              <a:t>عشت</a:t>
            </a:r>
            <a:endParaRPr lang="ar-SA" sz="2400" b="1" dirty="0"/>
          </a:p>
          <a:p>
            <a:pPr algn="ctr"/>
            <a:r>
              <a:rPr lang="ar-SA" sz="2400" b="1" dirty="0" smtClean="0"/>
              <a:t> </a:t>
            </a:r>
            <a:r>
              <a:rPr lang="ar-SA" sz="2400" b="1" dirty="0"/>
              <a:t>حلاوة  ذلك الحلم ..</a:t>
            </a:r>
          </a:p>
          <a:p>
            <a:pPr algn="ctr"/>
            <a:r>
              <a:rPr lang="ar-SA" sz="2400" b="1" dirty="0" smtClean="0"/>
              <a:t>وشرف </a:t>
            </a:r>
            <a:r>
              <a:rPr lang="ar-SA" sz="2400" b="1" dirty="0"/>
              <a:t>المحاولة وحده </a:t>
            </a:r>
            <a:r>
              <a:rPr lang="ar-SA" sz="2400" b="1" dirty="0" smtClean="0"/>
              <a:t>يكفيك.</a:t>
            </a:r>
            <a:endParaRPr lang="ar-SA" sz="2400" b="1" dirty="0"/>
          </a:p>
          <a:p>
            <a:pPr algn="ctr"/>
            <a:endParaRPr lang="ar-SA" sz="2400" b="1" dirty="0" smtClean="0"/>
          </a:p>
          <a:p>
            <a:pPr algn="ctr"/>
            <a:endParaRPr lang="ar-SA" sz="2400" b="1" dirty="0"/>
          </a:p>
          <a:p>
            <a:pPr algn="ctr"/>
            <a:r>
              <a:rPr lang="ar-SA" sz="2400" b="1" dirty="0" smtClean="0"/>
              <a:t>سامر الحرباوي</a:t>
            </a:r>
            <a:endParaRPr lang="ar-SA" sz="2400" b="1" dirty="0"/>
          </a:p>
          <a:p>
            <a:pPr algn="ctr"/>
            <a:endParaRPr lang="ar-SA" sz="1400" dirty="0"/>
          </a:p>
          <a:p>
            <a:pPr algn="ctr"/>
            <a:r>
              <a:rPr lang="ar-SA" sz="1400" dirty="0"/>
              <a:t>                                                               </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(180)</a:t>
            </a:r>
          </a:p>
        </p:txBody>
      </p:sp>
    </p:spTree>
    <p:extLst>
      <p:ext uri="{BB962C8B-B14F-4D97-AF65-F5344CB8AC3E}">
        <p14:creationId xmlns:p14="http://schemas.microsoft.com/office/powerpoint/2010/main" val="281031849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1837" y="3140968"/>
            <a:ext cx="6400800" cy="3181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 إذا لم تزد على الحياة شيئا .. </a:t>
            </a:r>
          </a:p>
          <a:p>
            <a:pPr marL="0" indent="0" algn="ctr">
              <a:buNone/>
            </a:pPr>
            <a:r>
              <a:rPr lang="ar-SA" sz="2400" b="1" dirty="0" smtClean="0"/>
              <a:t>كنت زائدا عليها .</a:t>
            </a:r>
          </a:p>
          <a:p>
            <a:pPr marL="0" indent="0" algn="ctr">
              <a:buNone/>
            </a:pPr>
            <a:endParaRPr lang="ar-SA" sz="2400" b="1" dirty="0" smtClean="0"/>
          </a:p>
          <a:p>
            <a:pPr marL="0" indent="0" algn="ctr">
              <a:buNone/>
            </a:pPr>
            <a:endParaRPr lang="ar-SA" sz="2400" b="1" dirty="0"/>
          </a:p>
          <a:p>
            <a:pPr marL="0" indent="0" algn="ctr">
              <a:buNone/>
            </a:pPr>
            <a:r>
              <a:rPr lang="ar-SA" sz="2400" b="1" dirty="0" smtClean="0"/>
              <a:t>مصطفى صادق الرافعي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(181)</a:t>
            </a:r>
          </a:p>
        </p:txBody>
      </p:sp>
    </p:spTree>
    <p:extLst>
      <p:ext uri="{BB962C8B-B14F-4D97-AF65-F5344CB8AC3E}">
        <p14:creationId xmlns:p14="http://schemas.microsoft.com/office/powerpoint/2010/main" val="345929491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7704" y="2924944"/>
            <a:ext cx="6400800" cy="309721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ar-SA" sz="1800" b="1" dirty="0" smtClean="0"/>
          </a:p>
          <a:p>
            <a:pPr marL="0" indent="0" algn="ctr">
              <a:lnSpc>
                <a:spcPct val="80000"/>
              </a:lnSpc>
              <a:buNone/>
            </a:pPr>
            <a:r>
              <a:rPr lang="ar-SA" sz="2400" b="1" dirty="0" smtClean="0">
                <a:latin typeface="Blackadder ITC" pitchFamily="82" charset="0"/>
              </a:rPr>
              <a:t>الحياة تخلق أفكارناوأفكارنا تصنع</a:t>
            </a:r>
          </a:p>
          <a:p>
            <a:pPr marL="0" indent="0" algn="ctr">
              <a:lnSpc>
                <a:spcPct val="80000"/>
              </a:lnSpc>
              <a:buNone/>
            </a:pPr>
            <a:r>
              <a:rPr lang="ar-SA" sz="2400" b="1" dirty="0" smtClean="0">
                <a:latin typeface="Blackadder ITC" pitchFamily="82" charset="0"/>
              </a:rPr>
              <a:t> شكل الحياة التي نعيشها .</a:t>
            </a:r>
          </a:p>
          <a:p>
            <a:pPr marL="0" indent="0" algn="ctr">
              <a:lnSpc>
                <a:spcPct val="80000"/>
              </a:lnSpc>
              <a:buNone/>
            </a:pPr>
            <a:endParaRPr lang="ar-SA" sz="2400" b="1" dirty="0">
              <a:latin typeface="Blackadder ITC" pitchFamily="82" charset="0"/>
            </a:endParaRPr>
          </a:p>
          <a:p>
            <a:pPr marL="0" indent="0" algn="ctr">
              <a:lnSpc>
                <a:spcPct val="80000"/>
              </a:lnSpc>
              <a:buNone/>
            </a:pPr>
            <a:endParaRPr lang="ar-SA" sz="2400" b="1" dirty="0" smtClean="0">
              <a:latin typeface="Blackadder ITC" pitchFamily="82" charset="0"/>
            </a:endParaRPr>
          </a:p>
          <a:p>
            <a:pPr marL="0" indent="0" algn="ctr">
              <a:lnSpc>
                <a:spcPct val="80000"/>
              </a:lnSpc>
              <a:buNone/>
            </a:pPr>
            <a:r>
              <a:rPr lang="ar-SA" sz="2400" b="1" dirty="0">
                <a:latin typeface="Blackadder ITC" pitchFamily="82" charset="0"/>
              </a:rPr>
              <a:t>يوسف السباعي</a:t>
            </a:r>
            <a:endParaRPr lang="en-US" sz="2400" b="1" dirty="0">
              <a:latin typeface="Blackadder ITC"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7944" y="1176237"/>
            <a:ext cx="2483372" cy="584775"/>
          </a:xfrm>
          <a:prstGeom prst="rect">
            <a:avLst/>
          </a:prstGeom>
          <a:noFill/>
        </p:spPr>
        <p:txBody>
          <a:bodyPr wrap="none" rtlCol="1">
            <a:spAutoFit/>
          </a:bodyPr>
          <a:lstStyle/>
          <a:p>
            <a:r>
              <a:rPr lang="ar-SA" sz="3200" b="1" dirty="0" smtClean="0"/>
              <a:t>القصاصة (182)</a:t>
            </a:r>
          </a:p>
        </p:txBody>
      </p:sp>
    </p:spTree>
    <p:extLst>
      <p:ext uri="{BB962C8B-B14F-4D97-AF65-F5344CB8AC3E}">
        <p14:creationId xmlns:p14="http://schemas.microsoft.com/office/powerpoint/2010/main" val="359116953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140968"/>
            <a:ext cx="4572000" cy="2308324"/>
          </a:xfrm>
          <a:prstGeom prst="rect">
            <a:avLst/>
          </a:prstGeom>
        </p:spPr>
        <p:txBody>
          <a:bodyPr>
            <a:spAutoFit/>
          </a:bodyPr>
          <a:lstStyle/>
          <a:p>
            <a:pPr algn="ctr"/>
            <a:r>
              <a:rPr lang="ar-SA" sz="2400" b="1" dirty="0"/>
              <a:t>إذا عرف الإنسانُ نفسَه </a:t>
            </a:r>
            <a:r>
              <a:rPr lang="ar-SA" sz="2400" b="1" dirty="0" smtClean="0"/>
              <a:t>والعلم </a:t>
            </a:r>
            <a:r>
              <a:rPr lang="ar-SA" sz="2400" b="1" dirty="0"/>
              <a:t>الذي يناسبُه </a:t>
            </a:r>
            <a:r>
              <a:rPr lang="ar-SA" sz="2400" b="1" dirty="0" smtClean="0"/>
              <a:t>وقام </a:t>
            </a:r>
            <a:r>
              <a:rPr lang="ar-SA" sz="2400" b="1" dirty="0"/>
              <a:t>به على أكملِ وجهٍ </a:t>
            </a:r>
            <a:r>
              <a:rPr lang="ar-SA" sz="2400" b="1" dirty="0" smtClean="0"/>
              <a:t>وجد </a:t>
            </a:r>
            <a:r>
              <a:rPr lang="ar-SA" sz="2400" b="1" dirty="0"/>
              <a:t>لذة النجاح </a:t>
            </a:r>
            <a:r>
              <a:rPr lang="ar-SA" sz="2400" b="1" dirty="0" smtClean="0"/>
              <a:t>ومتعة الانتصارِ</a:t>
            </a:r>
          </a:p>
          <a:p>
            <a:pPr algn="ctr"/>
            <a:endParaRPr lang="ar-SA" sz="2400" b="1" dirty="0" smtClean="0"/>
          </a:p>
          <a:p>
            <a:pPr algn="ctr"/>
            <a:endParaRPr lang="ar-SA" sz="2400" b="1" dirty="0"/>
          </a:p>
          <a:p>
            <a:pPr algn="ctr"/>
            <a:r>
              <a:rPr lang="ar-SA" sz="2400" b="1" dirty="0" smtClean="0"/>
              <a:t>د.عائض القرني </a:t>
            </a:r>
            <a:endParaRPr lang="ar-S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76237"/>
            <a:ext cx="2483372" cy="584775"/>
          </a:xfrm>
          <a:prstGeom prst="rect">
            <a:avLst/>
          </a:prstGeom>
          <a:noFill/>
        </p:spPr>
        <p:txBody>
          <a:bodyPr wrap="none" rtlCol="1">
            <a:spAutoFit/>
          </a:bodyPr>
          <a:lstStyle/>
          <a:p>
            <a:r>
              <a:rPr lang="ar-SA" sz="3200" b="1" dirty="0" smtClean="0"/>
              <a:t>القصاصة (183)</a:t>
            </a:r>
          </a:p>
        </p:txBody>
      </p:sp>
    </p:spTree>
    <p:extLst>
      <p:ext uri="{BB962C8B-B14F-4D97-AF65-F5344CB8AC3E}">
        <p14:creationId xmlns:p14="http://schemas.microsoft.com/office/powerpoint/2010/main" val="269702949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915816" y="2708920"/>
            <a:ext cx="4646612"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sz="1400" dirty="0"/>
          </a:p>
          <a:p>
            <a:pPr algn="ctr"/>
            <a:r>
              <a:rPr lang="ar-SA" sz="2400" b="1" dirty="0"/>
              <a:t>النتائج تكون أحلى ما تكون في وقتها </a:t>
            </a:r>
            <a:r>
              <a:rPr lang="ar-SA" sz="2400" b="1" dirty="0" smtClean="0"/>
              <a:t>..</a:t>
            </a:r>
          </a:p>
          <a:p>
            <a:pPr algn="ctr"/>
            <a:r>
              <a:rPr lang="ar-SA" sz="2400" b="1" dirty="0" smtClean="0"/>
              <a:t>وهكذا أمور الحياة ..</a:t>
            </a:r>
          </a:p>
          <a:p>
            <a:pPr algn="ctr"/>
            <a:r>
              <a:rPr lang="ar-SA" sz="2400" b="1" dirty="0" smtClean="0"/>
              <a:t>فكل </a:t>
            </a:r>
            <a:r>
              <a:rPr lang="ar-SA" sz="2400" b="1" dirty="0"/>
              <a:t>شيء له  وقت محدد ..</a:t>
            </a:r>
          </a:p>
          <a:p>
            <a:pPr algn="ctr"/>
            <a:r>
              <a:rPr lang="ar-SA" sz="2400" b="1" dirty="0" smtClean="0"/>
              <a:t>وكل </a:t>
            </a:r>
            <a:r>
              <a:rPr lang="ar-SA" sz="2400" b="1" dirty="0"/>
              <a:t>شيء مكتوب ومقدر</a:t>
            </a:r>
          </a:p>
          <a:p>
            <a:pPr algn="ctr"/>
            <a:r>
              <a:rPr lang="ar-SA" sz="2400" b="1" dirty="0"/>
              <a:t> فلا تكن عجولاً..</a:t>
            </a:r>
          </a:p>
          <a:p>
            <a:pPr algn="ctr"/>
            <a:endParaRPr lang="ar-SA" sz="1400" dirty="0"/>
          </a:p>
          <a:p>
            <a:pPr algn="ctr"/>
            <a:r>
              <a:rPr lang="ar-SA" sz="2000" b="1" dirty="0" smtClean="0"/>
              <a:t>               </a:t>
            </a:r>
          </a:p>
          <a:p>
            <a:pPr algn="ctr"/>
            <a:r>
              <a:rPr lang="ar-SA" sz="2000" b="1" dirty="0"/>
              <a:t> </a:t>
            </a:r>
            <a:r>
              <a:rPr lang="ar-SA" sz="2000" b="1" dirty="0" smtClean="0"/>
              <a:t>               سامر  الحرباوي                         </a:t>
            </a:r>
            <a:endParaRPr lang="en-US" sz="1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39789" y="1183204"/>
            <a:ext cx="2483372" cy="584775"/>
          </a:xfrm>
          <a:prstGeom prst="rect">
            <a:avLst/>
          </a:prstGeom>
          <a:noFill/>
        </p:spPr>
        <p:txBody>
          <a:bodyPr wrap="none" rtlCol="1">
            <a:spAutoFit/>
          </a:bodyPr>
          <a:lstStyle/>
          <a:p>
            <a:r>
              <a:rPr lang="ar-SA" sz="3200" b="1" dirty="0" smtClean="0"/>
              <a:t>القصاصة (184)</a:t>
            </a:r>
          </a:p>
        </p:txBody>
      </p:sp>
    </p:spTree>
    <p:extLst>
      <p:ext uri="{BB962C8B-B14F-4D97-AF65-F5344CB8AC3E}">
        <p14:creationId xmlns:p14="http://schemas.microsoft.com/office/powerpoint/2010/main" val="33501230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(185)</a:t>
            </a:r>
          </a:p>
        </p:txBody>
      </p:sp>
      <p:sp>
        <p:nvSpPr>
          <p:cNvPr id="5" name="Rectangle 4"/>
          <p:cNvSpPr/>
          <p:nvPr/>
        </p:nvSpPr>
        <p:spPr>
          <a:xfrm>
            <a:off x="3046237" y="3284984"/>
            <a:ext cx="4572000" cy="1938992"/>
          </a:xfrm>
          <a:prstGeom prst="rect">
            <a:avLst/>
          </a:prstGeom>
        </p:spPr>
        <p:txBody>
          <a:bodyPr>
            <a:spAutoFit/>
          </a:bodyPr>
          <a:lstStyle/>
          <a:p>
            <a:pPr algn="ctr"/>
            <a:r>
              <a:rPr lang="ar-SA" sz="2400" b="1" dirty="0"/>
              <a:t>لا يكفي أن يكون تفكيرك إيجابي المهم أن </a:t>
            </a:r>
            <a:endParaRPr lang="en-US" sz="2400" b="1" dirty="0" smtClean="0"/>
          </a:p>
          <a:p>
            <a:pPr algn="ctr"/>
            <a:r>
              <a:rPr lang="ar-SA" sz="2400" b="1" dirty="0" smtClean="0"/>
              <a:t>تستخدمه </a:t>
            </a:r>
            <a:r>
              <a:rPr lang="ar-SA" sz="2400" b="1" dirty="0"/>
              <a:t>أيضا بإيجابية </a:t>
            </a:r>
            <a:r>
              <a:rPr lang="ar-SA" sz="2400" b="1" dirty="0" smtClean="0"/>
              <a:t>...</a:t>
            </a:r>
          </a:p>
          <a:p>
            <a:pPr algn="ctr"/>
            <a:endParaRPr lang="en-US" sz="2400" b="1" dirty="0" smtClean="0"/>
          </a:p>
          <a:p>
            <a:pPr algn="ctr"/>
            <a:r>
              <a:rPr lang="ar-SA" sz="2400" b="1" dirty="0" smtClean="0"/>
              <a:t> </a:t>
            </a:r>
          </a:p>
          <a:p>
            <a:pPr algn="ctr"/>
            <a:r>
              <a:rPr lang="ar-SA" sz="2400" b="1" dirty="0" smtClean="0"/>
              <a:t>ديكارت</a:t>
            </a:r>
            <a:endParaRPr lang="ar-SA" sz="2400" b="1" dirty="0"/>
          </a:p>
        </p:txBody>
      </p:sp>
    </p:spTree>
    <p:extLst>
      <p:ext uri="{BB962C8B-B14F-4D97-AF65-F5344CB8AC3E}">
        <p14:creationId xmlns:p14="http://schemas.microsoft.com/office/powerpoint/2010/main" val="244040233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59832" y="2852936"/>
            <a:ext cx="4641850" cy="184581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latin typeface="Arial"/>
              </a:rPr>
              <a:t>إن سياسة الناجحين في هذا العالم</a:t>
            </a:r>
          </a:p>
          <a:p>
            <a:pPr algn="ctr">
              <a:buFontTx/>
              <a:buNone/>
            </a:pPr>
            <a:r>
              <a:rPr lang="ar-SA" sz="2400" b="1" dirty="0" smtClean="0">
                <a:latin typeface="Arial"/>
              </a:rPr>
              <a:t> أنهم لا ينظرون أن تحرك</a:t>
            </a:r>
          </a:p>
          <a:p>
            <a:pPr algn="ctr">
              <a:buFontTx/>
              <a:buNone/>
            </a:pPr>
            <a:r>
              <a:rPr lang="ar-SA" sz="2400" b="1" dirty="0" smtClean="0"/>
              <a:t>أرواحهم ظروفهم النفسية </a:t>
            </a:r>
          </a:p>
          <a:p>
            <a:pPr algn="ctr">
              <a:buFontTx/>
              <a:buNone/>
            </a:pPr>
            <a:r>
              <a:rPr lang="ar-SA" sz="2400" b="1" dirty="0" smtClean="0"/>
              <a:t> بل هم الذين يحركون أرواحهم .</a:t>
            </a:r>
          </a:p>
          <a:p>
            <a:pPr algn="ctr">
              <a:buFontTx/>
              <a:buNone/>
            </a:pPr>
            <a:endParaRPr lang="ar-SA" sz="2400" b="1" dirty="0"/>
          </a:p>
          <a:p>
            <a:pPr algn="ctr">
              <a:buFontTx/>
              <a:buNone/>
            </a:pPr>
            <a:endParaRPr lang="ar-SA" sz="2400" b="1" dirty="0" smtClean="0"/>
          </a:p>
          <a:p>
            <a:pPr algn="ctr">
              <a:buFontTx/>
              <a:buNone/>
            </a:pPr>
            <a:r>
              <a:rPr lang="ar-SA" sz="2400" b="1" dirty="0" smtClean="0"/>
              <a:t>د.علي بادحدح</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13022" y="1183204"/>
            <a:ext cx="2483372" cy="584775"/>
          </a:xfrm>
          <a:prstGeom prst="rect">
            <a:avLst/>
          </a:prstGeom>
          <a:noFill/>
        </p:spPr>
        <p:txBody>
          <a:bodyPr wrap="none" rtlCol="1">
            <a:spAutoFit/>
          </a:bodyPr>
          <a:lstStyle/>
          <a:p>
            <a:r>
              <a:rPr lang="ar-SA" sz="3200" b="1" dirty="0" smtClean="0"/>
              <a:t>القصاصة (186)</a:t>
            </a:r>
          </a:p>
        </p:txBody>
      </p:sp>
    </p:spTree>
    <p:extLst>
      <p:ext uri="{BB962C8B-B14F-4D97-AF65-F5344CB8AC3E}">
        <p14:creationId xmlns:p14="http://schemas.microsoft.com/office/powerpoint/2010/main" val="247297357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39849" y="2924944"/>
            <a:ext cx="5184775" cy="355850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t>لايستطيع أحد ركوب ظهرك</a:t>
            </a:r>
          </a:p>
          <a:p>
            <a:pPr algn="ctr">
              <a:buFontTx/>
              <a:buNone/>
            </a:pPr>
            <a:r>
              <a:rPr lang="ar-SA" sz="2400" b="1" dirty="0" smtClean="0"/>
              <a:t> إلا إذا كنت منحنيا .</a:t>
            </a:r>
          </a:p>
          <a:p>
            <a:pPr algn="ctr">
              <a:buFontTx/>
              <a:buNone/>
            </a:pPr>
            <a:endParaRPr lang="ar-SA" sz="2400" b="1" dirty="0" smtClean="0"/>
          </a:p>
          <a:p>
            <a:pPr algn="ctr">
              <a:buFontTx/>
              <a:buNone/>
            </a:pPr>
            <a:endParaRPr lang="ar-SA" sz="2400" b="1" dirty="0"/>
          </a:p>
          <a:p>
            <a:pPr algn="ctr">
              <a:buNone/>
            </a:pPr>
            <a:r>
              <a:rPr lang="ar-SA" sz="2400" b="1" dirty="0" smtClean="0"/>
              <a:t>مارتن لوثر كينغ</a:t>
            </a:r>
            <a:endParaRPr lang="ar-SA" sz="2400" b="1" dirty="0"/>
          </a:p>
          <a:p>
            <a:pPr algn="ctr">
              <a:buFontTx/>
              <a:buNone/>
            </a:pP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(187)</a:t>
            </a:r>
          </a:p>
        </p:txBody>
      </p:sp>
    </p:spTree>
    <p:extLst>
      <p:ext uri="{BB962C8B-B14F-4D97-AF65-F5344CB8AC3E}">
        <p14:creationId xmlns:p14="http://schemas.microsoft.com/office/powerpoint/2010/main" val="137560167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00183" y="1183204"/>
            <a:ext cx="2483372" cy="584775"/>
          </a:xfrm>
          <a:prstGeom prst="rect">
            <a:avLst/>
          </a:prstGeom>
          <a:noFill/>
        </p:spPr>
        <p:txBody>
          <a:bodyPr wrap="none" rtlCol="1">
            <a:spAutoFit/>
          </a:bodyPr>
          <a:lstStyle/>
          <a:p>
            <a:r>
              <a:rPr lang="ar-SA" sz="3200" b="1" dirty="0" smtClean="0"/>
              <a:t>القصاصة (188)</a:t>
            </a:r>
          </a:p>
        </p:txBody>
      </p:sp>
      <p:sp>
        <p:nvSpPr>
          <p:cNvPr id="5" name="Rectangle 3"/>
          <p:cNvSpPr txBox="1">
            <a:spLocks noChangeArrowheads="1"/>
          </p:cNvSpPr>
          <p:nvPr/>
        </p:nvSpPr>
        <p:spPr>
          <a:xfrm>
            <a:off x="3297262" y="2852936"/>
            <a:ext cx="4046538" cy="2807419"/>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cs typeface="Arial" pitchFamily="34" charset="0"/>
              </a:rPr>
              <a:t>إذا اعتقدت أنك مخلوقٌ للصغيرِ من الأمورِ لمْ تبلغْ في الحياةِ إلا الصغير.</a:t>
            </a:r>
          </a:p>
          <a:p>
            <a:pPr marL="0" indent="0" algn="ctr">
              <a:buNone/>
            </a:pPr>
            <a:r>
              <a:rPr lang="ar-SA" sz="2400" b="1" dirty="0" smtClean="0">
                <a:cs typeface="Arial" pitchFamily="34" charset="0"/>
              </a:rPr>
              <a:t>فالنفسُ تعطيك من الهمَّةِ بقدرِ ما تحدِّدُ من الغرضِ .</a:t>
            </a:r>
          </a:p>
          <a:p>
            <a:pPr marL="0" indent="0" algn="ctr">
              <a:buNone/>
            </a:pPr>
            <a:endParaRPr lang="ar-SA" sz="2400" b="1" dirty="0">
              <a:cs typeface="Arial" pitchFamily="34" charset="0"/>
            </a:endParaRPr>
          </a:p>
          <a:p>
            <a:pPr marL="0" indent="0" algn="ctr">
              <a:buNone/>
            </a:pPr>
            <a:r>
              <a:rPr lang="ar-SA" sz="2400" b="1" dirty="0" smtClean="0">
                <a:cs typeface="Arial" pitchFamily="34" charset="0"/>
              </a:rPr>
              <a:t>د.عائض القرني</a:t>
            </a:r>
          </a:p>
          <a:p>
            <a:pPr marL="0" indent="0" algn="ctr">
              <a:buNone/>
            </a:pPr>
            <a:endParaRPr lang="ar-SA" sz="2400" b="1" dirty="0" smtClean="0">
              <a:cs typeface="Arial" pitchFamily="34" charset="0"/>
            </a:endParaRPr>
          </a:p>
        </p:txBody>
      </p:sp>
    </p:spTree>
    <p:extLst>
      <p:ext uri="{BB962C8B-B14F-4D97-AF65-F5344CB8AC3E}">
        <p14:creationId xmlns:p14="http://schemas.microsoft.com/office/powerpoint/2010/main" val="56324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4228" y="2924944"/>
            <a:ext cx="4572000" cy="2239844"/>
          </a:xfrm>
          <a:prstGeom prst="rect">
            <a:avLst/>
          </a:prstGeom>
        </p:spPr>
        <p:txBody>
          <a:bodyPr>
            <a:spAutoFit/>
          </a:bodyPr>
          <a:lstStyle/>
          <a:p>
            <a:pPr algn="ctr">
              <a:lnSpc>
                <a:spcPct val="150000"/>
              </a:lnSpc>
            </a:pPr>
            <a:r>
              <a:rPr lang="ar-SA" sz="2400" b="1" dirty="0">
                <a:latin typeface="Arial" pitchFamily="34" charset="0"/>
                <a:cs typeface="Arial" pitchFamily="34" charset="0"/>
              </a:rPr>
              <a:t>نحن نعيش في هذه الدنيا حياة واحدة فقط </a:t>
            </a:r>
            <a:r>
              <a:rPr lang="ar-SA" sz="2400" b="1" dirty="0" smtClean="0">
                <a:latin typeface="Arial" pitchFamily="34" charset="0"/>
                <a:cs typeface="Arial" pitchFamily="34" charset="0"/>
              </a:rPr>
              <a:t>فلندعها </a:t>
            </a:r>
            <a:r>
              <a:rPr lang="ar-SA" sz="2400" b="1" dirty="0">
                <a:latin typeface="Arial" pitchFamily="34" charset="0"/>
                <a:cs typeface="Arial" pitchFamily="34" charset="0"/>
              </a:rPr>
              <a:t>تكون أجمل وأفضل حياة ممكنة </a:t>
            </a:r>
            <a:r>
              <a:rPr lang="ar-SA" sz="2400" b="1" dirty="0" smtClean="0">
                <a:latin typeface="Arial" pitchFamily="34" charset="0"/>
                <a:cs typeface="Arial" pitchFamily="34" charset="0"/>
              </a:rPr>
              <a:t>.</a:t>
            </a:r>
          </a:p>
          <a:p>
            <a:pPr algn="ctr">
              <a:lnSpc>
                <a:spcPct val="150000"/>
              </a:lnSpc>
            </a:pPr>
            <a:endParaRPr lang="ar-SA" sz="2400" b="1" dirty="0">
              <a:latin typeface="Arial" pitchFamily="34" charset="0"/>
              <a:cs typeface="Arial" pitchFamily="34" charset="0"/>
            </a:endParaRPr>
          </a:p>
          <a:p>
            <a:pPr algn="ctr">
              <a:lnSpc>
                <a:spcPct val="150000"/>
              </a:lnSpc>
            </a:pPr>
            <a:r>
              <a:rPr lang="ar-SA" sz="2400" b="1" dirty="0">
                <a:latin typeface="Arial" pitchFamily="34" charset="0"/>
                <a:cs typeface="Arial" pitchFamily="34" charset="0"/>
              </a:rPr>
              <a:t>د.شريف عرفة</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3" y="623224"/>
            <a:ext cx="3824729" cy="1653647"/>
          </a:xfrm>
          <a:prstGeom prst="rect">
            <a:avLst/>
          </a:prstGeom>
        </p:spPr>
      </p:pic>
      <p:sp>
        <p:nvSpPr>
          <p:cNvPr id="4" name="TextBox 3"/>
          <p:cNvSpPr txBox="1"/>
          <p:nvPr/>
        </p:nvSpPr>
        <p:spPr>
          <a:xfrm>
            <a:off x="3491880" y="1183204"/>
            <a:ext cx="2252540" cy="584775"/>
          </a:xfrm>
          <a:prstGeom prst="rect">
            <a:avLst/>
          </a:prstGeom>
          <a:noFill/>
        </p:spPr>
        <p:txBody>
          <a:bodyPr wrap="none" rtlCol="1">
            <a:spAutoFit/>
          </a:bodyPr>
          <a:lstStyle/>
          <a:p>
            <a:r>
              <a:rPr lang="ar-SA" sz="3200" b="1" dirty="0" smtClean="0"/>
              <a:t>القصاصة (18)</a:t>
            </a:r>
          </a:p>
        </p:txBody>
      </p:sp>
    </p:spTree>
    <p:extLst>
      <p:ext uri="{BB962C8B-B14F-4D97-AF65-F5344CB8AC3E}">
        <p14:creationId xmlns:p14="http://schemas.microsoft.com/office/powerpoint/2010/main" val="96514173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7456" y="3068960"/>
            <a:ext cx="5470525" cy="1980108"/>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إن </a:t>
            </a:r>
            <a:r>
              <a:rPr lang="ar-SA" sz="2400" b="1" dirty="0"/>
              <a:t>الإنسان يشعر بالهدوء في مواقف </a:t>
            </a:r>
            <a:r>
              <a:rPr lang="ar-SA" sz="2400" b="1" dirty="0" smtClean="0"/>
              <a:t>الخوف</a:t>
            </a:r>
          </a:p>
          <a:p>
            <a:pPr marL="0" indent="0" algn="ctr">
              <a:buNone/>
            </a:pPr>
            <a:r>
              <a:rPr lang="ar-SA" sz="2400" b="1" dirty="0" smtClean="0"/>
              <a:t> </a:t>
            </a:r>
            <a:r>
              <a:rPr lang="ar-SA" sz="2400" b="1" dirty="0"/>
              <a:t>عندما يتخيل أسوأ </a:t>
            </a:r>
            <a:r>
              <a:rPr lang="ar-SA" sz="2400" b="1" dirty="0" smtClean="0"/>
              <a:t>مايمكن </a:t>
            </a:r>
            <a:r>
              <a:rPr lang="ar-SA" sz="2400" b="1" dirty="0"/>
              <a:t>أن يحدث .. </a:t>
            </a:r>
            <a:endParaRPr lang="ar-SA" sz="2400" b="1" dirty="0" smtClean="0"/>
          </a:p>
          <a:p>
            <a:pPr marL="0" indent="0" algn="ctr">
              <a:buNone/>
            </a:pPr>
            <a:r>
              <a:rPr lang="ar-SA" sz="2400" b="1" dirty="0" smtClean="0"/>
              <a:t>ويقنع </a:t>
            </a:r>
            <a:r>
              <a:rPr lang="ar-SA" sz="2400" b="1" dirty="0"/>
              <a:t>نفسه بأن حياته لن تنتهي </a:t>
            </a:r>
            <a:r>
              <a:rPr lang="ar-SA" sz="2400" b="1" dirty="0" smtClean="0"/>
              <a:t>..</a:t>
            </a:r>
          </a:p>
          <a:p>
            <a:pPr marL="0" indent="0" algn="ctr">
              <a:buNone/>
            </a:pPr>
            <a:endParaRPr lang="ar-SA" sz="2400" b="1" dirty="0"/>
          </a:p>
          <a:p>
            <a:pPr marL="0" indent="0" algn="ctr">
              <a:buNone/>
            </a:pPr>
            <a:r>
              <a:rPr lang="ar-SA" sz="2400" b="1" dirty="0" smtClean="0"/>
              <a:t> </a:t>
            </a:r>
            <a:r>
              <a:rPr lang="ar-SA" sz="2400" b="1" dirty="0"/>
              <a:t>برتراندرسل</a:t>
            </a:r>
            <a:endParaRPr lang="en-US" sz="2400" dirty="0"/>
          </a:p>
          <a:p>
            <a:pPr marL="0" indent="0" algn="ctr">
              <a:buNone/>
            </a:pP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(189)</a:t>
            </a:r>
          </a:p>
        </p:txBody>
      </p:sp>
    </p:spTree>
    <p:extLst>
      <p:ext uri="{BB962C8B-B14F-4D97-AF65-F5344CB8AC3E}">
        <p14:creationId xmlns:p14="http://schemas.microsoft.com/office/powerpoint/2010/main" val="208272065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(190)</a:t>
            </a:r>
          </a:p>
        </p:txBody>
      </p:sp>
      <p:sp>
        <p:nvSpPr>
          <p:cNvPr id="5" name="Rectangle 4"/>
          <p:cNvSpPr/>
          <p:nvPr/>
        </p:nvSpPr>
        <p:spPr>
          <a:xfrm>
            <a:off x="4653714" y="4869160"/>
            <a:ext cx="1742786" cy="461665"/>
          </a:xfrm>
          <a:prstGeom prst="rect">
            <a:avLst/>
          </a:prstGeom>
        </p:spPr>
        <p:txBody>
          <a:bodyPr wrap="none">
            <a:spAutoFit/>
          </a:bodyPr>
          <a:lstStyle/>
          <a:p>
            <a:pPr algn="ctr"/>
            <a:r>
              <a:rPr lang="ar-SA" sz="2400" b="1" dirty="0" smtClean="0"/>
              <a:t>د.عائض </a:t>
            </a:r>
            <a:r>
              <a:rPr lang="ar-SA" sz="2400" b="1" dirty="0"/>
              <a:t>القرني</a:t>
            </a:r>
            <a:endParaRPr lang="en-US" sz="2400" b="1" dirty="0"/>
          </a:p>
        </p:txBody>
      </p:sp>
      <p:sp>
        <p:nvSpPr>
          <p:cNvPr id="6" name="Rectangle 5"/>
          <p:cNvSpPr/>
          <p:nvPr/>
        </p:nvSpPr>
        <p:spPr>
          <a:xfrm>
            <a:off x="3046237" y="2924944"/>
            <a:ext cx="4572000" cy="1200329"/>
          </a:xfrm>
          <a:prstGeom prst="rect">
            <a:avLst/>
          </a:prstGeom>
        </p:spPr>
        <p:txBody>
          <a:bodyPr>
            <a:spAutoFit/>
          </a:bodyPr>
          <a:lstStyle/>
          <a:p>
            <a:pPr algn="ctr" rtl="1"/>
            <a:r>
              <a:rPr lang="ar-SA" sz="2400" b="1" dirty="0">
                <a:cs typeface="Arial" pitchFamily="34" charset="0"/>
              </a:rPr>
              <a:t>من السعادةِ الانتصارُ على العقباتِ ومغالبةُ </a:t>
            </a:r>
            <a:r>
              <a:rPr lang="ar-SA" sz="2400" b="1" dirty="0" smtClean="0">
                <a:cs typeface="Arial" pitchFamily="34" charset="0"/>
              </a:rPr>
              <a:t>الصعاب </a:t>
            </a:r>
            <a:r>
              <a:rPr lang="ar-SA" sz="2400" b="1" dirty="0">
                <a:cs typeface="Arial" pitchFamily="34" charset="0"/>
              </a:rPr>
              <a:t>فلذةُ الظفرِ لا تعدلها لذةٌ ، وفرحة النجاحِ لا تساويها </a:t>
            </a:r>
            <a:r>
              <a:rPr lang="ar-SA" sz="2400" b="1" dirty="0" smtClean="0">
                <a:cs typeface="Arial" pitchFamily="34" charset="0"/>
              </a:rPr>
              <a:t>فرحةٌ.</a:t>
            </a:r>
            <a:endParaRPr lang="ar-SA" sz="2400" b="1" dirty="0">
              <a:cs typeface="Arial" pitchFamily="34" charset="0"/>
            </a:endParaRPr>
          </a:p>
        </p:txBody>
      </p:sp>
    </p:spTree>
    <p:extLst>
      <p:ext uri="{BB962C8B-B14F-4D97-AF65-F5344CB8AC3E}">
        <p14:creationId xmlns:p14="http://schemas.microsoft.com/office/powerpoint/2010/main" val="180477383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118245" y="2420888"/>
            <a:ext cx="4427984" cy="2628379"/>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قوة الإرادة  كالعضلة .. انت المسئول عن تقويتها أو ضمورها  ..فهي عملية اختيارية مقصودة . الشيء المتحرك يظل متحركا ففعل شيء هو الذي يقودك للآخر ..</a:t>
            </a:r>
          </a:p>
          <a:p>
            <a:pPr marL="0" indent="0" algn="ctr">
              <a:buNone/>
            </a:pPr>
            <a:endParaRPr lang="ar-SA" sz="2400" b="1" dirty="0"/>
          </a:p>
          <a:p>
            <a:pPr marL="0" indent="0" algn="ctr">
              <a:buNone/>
            </a:pPr>
            <a:r>
              <a:rPr lang="ar-SA" sz="2400" b="1" dirty="0"/>
              <a:t>ستيف تشاندلر</a:t>
            </a:r>
          </a:p>
          <a:p>
            <a:pPr marL="0" indent="0" algn="ctr">
              <a:buNone/>
            </a:pPr>
            <a:endParaRPr lang="ar-SA" sz="2400" b="1" dirty="0" smtClean="0"/>
          </a:p>
          <a:p>
            <a:pPr marL="0" indent="0" algn="ctr">
              <a:buNone/>
            </a:pPr>
            <a:endParaRPr lang="ar-SA" sz="2400" b="1" dirty="0" smtClean="0"/>
          </a:p>
          <a:p>
            <a:pPr marL="0" indent="0" algn="ctr">
              <a:buNone/>
            </a:pPr>
            <a:endParaRPr lang="ar-SA" sz="2400" b="1" dirty="0" smtClean="0"/>
          </a:p>
          <a:p>
            <a:pPr marL="0" indent="0" algn="ctr">
              <a:buNone/>
            </a:pP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69479" y="1234294"/>
            <a:ext cx="2483372" cy="584775"/>
          </a:xfrm>
          <a:prstGeom prst="rect">
            <a:avLst/>
          </a:prstGeom>
          <a:noFill/>
        </p:spPr>
        <p:txBody>
          <a:bodyPr wrap="none" rtlCol="1">
            <a:spAutoFit/>
          </a:bodyPr>
          <a:lstStyle/>
          <a:p>
            <a:r>
              <a:rPr lang="ar-SA" sz="3200" b="1" dirty="0" smtClean="0"/>
              <a:t>القصاصة (191)</a:t>
            </a:r>
          </a:p>
        </p:txBody>
      </p:sp>
    </p:spTree>
    <p:extLst>
      <p:ext uri="{BB962C8B-B14F-4D97-AF65-F5344CB8AC3E}">
        <p14:creationId xmlns:p14="http://schemas.microsoft.com/office/powerpoint/2010/main" val="163218335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0649" y="2492896"/>
            <a:ext cx="6400800" cy="309721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ar-SA" sz="1800" b="1" dirty="0" smtClean="0"/>
          </a:p>
          <a:p>
            <a:pPr marL="0" indent="0" algn="ctr">
              <a:lnSpc>
                <a:spcPct val="80000"/>
              </a:lnSpc>
              <a:buNone/>
            </a:pPr>
            <a:r>
              <a:rPr lang="ar-SA" sz="2400" b="1" dirty="0" smtClean="0">
                <a:latin typeface="Blackadder ITC" pitchFamily="82" charset="0"/>
              </a:rPr>
              <a:t>لا تثقل  يومك  بهموم  غدك </a:t>
            </a:r>
          </a:p>
          <a:p>
            <a:pPr marL="0" indent="0" algn="ctr">
              <a:lnSpc>
                <a:spcPct val="80000"/>
              </a:lnSpc>
              <a:buNone/>
            </a:pPr>
            <a:r>
              <a:rPr lang="ar-SA" sz="2400" b="1" dirty="0" smtClean="0">
                <a:latin typeface="Blackadder ITC" pitchFamily="82" charset="0"/>
              </a:rPr>
              <a:t> فقد لا تجيء هموم غدك</a:t>
            </a:r>
          </a:p>
          <a:p>
            <a:pPr marL="0" indent="0" algn="ctr">
              <a:lnSpc>
                <a:spcPct val="80000"/>
              </a:lnSpc>
              <a:buNone/>
            </a:pPr>
            <a:r>
              <a:rPr lang="ar-SA" sz="2400" b="1" dirty="0" smtClean="0">
                <a:latin typeface="Blackadder ITC" pitchFamily="82" charset="0"/>
              </a:rPr>
              <a:t>وتكون قد حرمت  نفسك  سرور  يومك .</a:t>
            </a:r>
            <a:endParaRPr lang="en-US" sz="2400" b="1" dirty="0">
              <a:latin typeface="Blackadder ITC"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54303" y="1183204"/>
            <a:ext cx="2483372" cy="584775"/>
          </a:xfrm>
          <a:prstGeom prst="rect">
            <a:avLst/>
          </a:prstGeom>
          <a:noFill/>
        </p:spPr>
        <p:txBody>
          <a:bodyPr wrap="none" rtlCol="1">
            <a:spAutoFit/>
          </a:bodyPr>
          <a:lstStyle/>
          <a:p>
            <a:r>
              <a:rPr lang="ar-SA" sz="3200" b="1" dirty="0" smtClean="0"/>
              <a:t>القصاصة (192)</a:t>
            </a:r>
          </a:p>
        </p:txBody>
      </p:sp>
      <p:sp>
        <p:nvSpPr>
          <p:cNvPr id="5" name="Rectangle 4"/>
          <p:cNvSpPr/>
          <p:nvPr/>
        </p:nvSpPr>
        <p:spPr>
          <a:xfrm>
            <a:off x="4230561" y="4725144"/>
            <a:ext cx="2098652" cy="437043"/>
          </a:xfrm>
          <a:prstGeom prst="rect">
            <a:avLst/>
          </a:prstGeom>
        </p:spPr>
        <p:txBody>
          <a:bodyPr wrap="none">
            <a:spAutoFit/>
          </a:bodyPr>
          <a:lstStyle/>
          <a:p>
            <a:pPr algn="ctr">
              <a:lnSpc>
                <a:spcPct val="80000"/>
              </a:lnSpc>
            </a:pPr>
            <a:r>
              <a:rPr lang="ar-SA" sz="2800" b="1" dirty="0">
                <a:latin typeface="Blackadder ITC" pitchFamily="82" charset="0"/>
              </a:rPr>
              <a:t> يوسف السباعي</a:t>
            </a:r>
          </a:p>
        </p:txBody>
      </p:sp>
    </p:spTree>
    <p:extLst>
      <p:ext uri="{BB962C8B-B14F-4D97-AF65-F5344CB8AC3E}">
        <p14:creationId xmlns:p14="http://schemas.microsoft.com/office/powerpoint/2010/main" val="37537209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77156" y="2755280"/>
            <a:ext cx="5110162" cy="41148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t>اذهب إلى النوم شاعراً بأنك ناجح في</a:t>
            </a:r>
          </a:p>
          <a:p>
            <a:pPr algn="ctr">
              <a:buFontTx/>
              <a:buNone/>
            </a:pPr>
            <a:r>
              <a:rPr lang="ar-SA" sz="2400" b="1" dirty="0" smtClean="0"/>
              <a:t>كل ليلة وراضٍ تماماً وفي النهاية ستنجح</a:t>
            </a:r>
          </a:p>
          <a:p>
            <a:pPr algn="ctr">
              <a:buFontTx/>
              <a:buNone/>
            </a:pPr>
            <a:r>
              <a:rPr lang="ar-SA" sz="2400" b="1" dirty="0" smtClean="0"/>
              <a:t> في زرع فكرة النجاح فيعقلك الباطن </a:t>
            </a:r>
          </a:p>
          <a:p>
            <a:pPr algn="ctr">
              <a:buFontTx/>
              <a:buNone/>
            </a:pPr>
            <a:r>
              <a:rPr lang="ar-SA" sz="2400" b="1" dirty="0" smtClean="0"/>
              <a:t> اعتقد أنك ولدت لتنجح </a:t>
            </a:r>
          </a:p>
          <a:p>
            <a:pPr algn="ctr">
              <a:buFontTx/>
              <a:buNone/>
            </a:pPr>
            <a:r>
              <a:rPr lang="ar-SA" sz="2400" b="1" dirty="0" smtClean="0"/>
              <a:t> وستحدث العجائب كلما دعوت الله .</a:t>
            </a:r>
          </a:p>
          <a:p>
            <a:pPr algn="ctr">
              <a:buFontTx/>
              <a:buNone/>
            </a:pPr>
            <a:endParaRPr lang="ar-SA" sz="2400" b="1" dirty="0"/>
          </a:p>
          <a:p>
            <a:pPr algn="ctr">
              <a:buFontTx/>
              <a:buNone/>
            </a:pPr>
            <a:r>
              <a:rPr lang="ar-SA" sz="2400" b="1" dirty="0" smtClean="0"/>
              <a:t>د.</a:t>
            </a:r>
            <a:r>
              <a:rPr lang="ar-SA" sz="2400" b="1" dirty="0"/>
              <a:t> جوزيف ميرفي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40918" y="1183204"/>
            <a:ext cx="2483372" cy="584775"/>
          </a:xfrm>
          <a:prstGeom prst="rect">
            <a:avLst/>
          </a:prstGeom>
          <a:noFill/>
        </p:spPr>
        <p:txBody>
          <a:bodyPr wrap="none" rtlCol="1">
            <a:spAutoFit/>
          </a:bodyPr>
          <a:lstStyle/>
          <a:p>
            <a:r>
              <a:rPr lang="ar-SA" sz="3200" b="1" dirty="0" smtClean="0"/>
              <a:t>القصاصة (193)</a:t>
            </a:r>
          </a:p>
        </p:txBody>
      </p:sp>
    </p:spTree>
    <p:extLst>
      <p:ext uri="{BB962C8B-B14F-4D97-AF65-F5344CB8AC3E}">
        <p14:creationId xmlns:p14="http://schemas.microsoft.com/office/powerpoint/2010/main" val="361117677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5692" y="2996952"/>
            <a:ext cx="4572000" cy="1569660"/>
          </a:xfrm>
          <a:prstGeom prst="rect">
            <a:avLst/>
          </a:prstGeom>
        </p:spPr>
        <p:txBody>
          <a:bodyPr>
            <a:spAutoFit/>
          </a:bodyPr>
          <a:lstStyle/>
          <a:p>
            <a:pPr algn="ctr"/>
            <a:r>
              <a:rPr lang="ar-SA" sz="2400" b="1" dirty="0"/>
              <a:t>الأسلوب الذي نرى به العالم .. يخلق العالم الذي نراه </a:t>
            </a:r>
            <a:r>
              <a:rPr lang="ar-SA" sz="2400" b="1" dirty="0" smtClean="0"/>
              <a:t>لا </a:t>
            </a:r>
            <a:r>
              <a:rPr lang="ar-SA" sz="2400" b="1" dirty="0"/>
              <a:t>تنظر  خارج نفسك لتعرف من انت </a:t>
            </a:r>
            <a:r>
              <a:rPr lang="ar-SA" sz="2400" b="1" dirty="0" smtClean="0"/>
              <a:t>وإنما </a:t>
            </a:r>
            <a:r>
              <a:rPr lang="ar-SA" sz="2400" b="1" dirty="0"/>
              <a:t>انظر داخل </a:t>
            </a:r>
            <a:r>
              <a:rPr lang="ar-SA" sz="2400" b="1" dirty="0" smtClean="0"/>
              <a:t>نفسك واخلق </a:t>
            </a:r>
            <a:r>
              <a:rPr lang="ar-SA" sz="2400" b="1" dirty="0"/>
              <a:t>ذاتك.</a:t>
            </a:r>
          </a:p>
          <a:p>
            <a:pPr algn="ctr"/>
            <a:r>
              <a:rPr lang="ar-SA" sz="2400" b="1" dirty="0" smtClean="0"/>
              <a:t> </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(194)</a:t>
            </a:r>
          </a:p>
        </p:txBody>
      </p:sp>
      <p:sp>
        <p:nvSpPr>
          <p:cNvPr id="6" name="Rectangle 5"/>
          <p:cNvSpPr/>
          <p:nvPr/>
        </p:nvSpPr>
        <p:spPr>
          <a:xfrm>
            <a:off x="4547217" y="4934357"/>
            <a:ext cx="1595309" cy="461665"/>
          </a:xfrm>
          <a:prstGeom prst="rect">
            <a:avLst/>
          </a:prstGeom>
        </p:spPr>
        <p:txBody>
          <a:bodyPr wrap="none">
            <a:spAutoFit/>
          </a:bodyPr>
          <a:lstStyle/>
          <a:p>
            <a:pPr algn="ctr"/>
            <a:r>
              <a:rPr lang="ar-SA" sz="2400" b="1" dirty="0"/>
              <a:t>ستيف تشاندلر</a:t>
            </a:r>
          </a:p>
        </p:txBody>
      </p:sp>
    </p:spTree>
    <p:extLst>
      <p:ext uri="{BB962C8B-B14F-4D97-AF65-F5344CB8AC3E}">
        <p14:creationId xmlns:p14="http://schemas.microsoft.com/office/powerpoint/2010/main" val="425395458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91680" y="3212976"/>
            <a:ext cx="6912768" cy="18002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خير للإنسان أن يندم على ما فعل </a:t>
            </a:r>
          </a:p>
          <a:p>
            <a:pPr algn="ctr">
              <a:buFontTx/>
              <a:buNone/>
            </a:pPr>
            <a:r>
              <a:rPr lang="ar-SA" sz="2400" b="1" dirty="0" smtClean="0"/>
              <a:t>من أن يتحسر على ما لم يفعل.</a:t>
            </a:r>
          </a:p>
          <a:p>
            <a:pPr algn="ctr">
              <a:buFontTx/>
              <a:buNone/>
            </a:pPr>
            <a:endParaRPr lang="en-US" sz="2400" b="1" dirty="0" smtClean="0"/>
          </a:p>
          <a:p>
            <a:pPr algn="ctr">
              <a:buFontTx/>
              <a:buNone/>
            </a:pPr>
            <a:endParaRPr lang="ar-SA" sz="2400" b="1" dirty="0" smtClean="0"/>
          </a:p>
          <a:p>
            <a:pPr algn="ctr">
              <a:buFontTx/>
              <a:buNone/>
            </a:pPr>
            <a:r>
              <a:rPr lang="ar-SA" sz="2400" b="1" dirty="0" smtClean="0"/>
              <a:t>د.كفاح</a:t>
            </a:r>
            <a:r>
              <a:rPr lang="en-US" sz="2400" b="1" dirty="0" smtClean="0"/>
              <a:t> </a:t>
            </a:r>
            <a:r>
              <a:rPr lang="ar-SA" sz="2400" b="1" dirty="0" smtClean="0"/>
              <a:t>فياض</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(195)</a:t>
            </a:r>
          </a:p>
        </p:txBody>
      </p:sp>
    </p:spTree>
    <p:extLst>
      <p:ext uri="{BB962C8B-B14F-4D97-AF65-F5344CB8AC3E}">
        <p14:creationId xmlns:p14="http://schemas.microsoft.com/office/powerpoint/2010/main" val="26410117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41600" y="3068960"/>
            <a:ext cx="5184576" cy="266484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المرح هو أعلى لأشكال الإبداع .</a:t>
            </a:r>
          </a:p>
          <a:p>
            <a:pPr marL="0" indent="0" algn="ctr">
              <a:buNone/>
            </a:pPr>
            <a:r>
              <a:rPr lang="ar-SA" sz="2400" b="1" dirty="0" smtClean="0"/>
              <a:t>تلقي الأمور ببساطة ومرح هو أرقى شيء </a:t>
            </a:r>
          </a:p>
          <a:p>
            <a:pPr marL="0" indent="0" algn="ctr">
              <a:buNone/>
            </a:pPr>
            <a:r>
              <a:rPr lang="ar-SA" sz="2400" b="1" dirty="0" smtClean="0"/>
              <a:t>روحاني يمكن أن تفعله لتحسن من فاعليتك</a:t>
            </a:r>
          </a:p>
          <a:p>
            <a:pPr marL="0" indent="0" algn="ctr">
              <a:buNone/>
            </a:pPr>
            <a:r>
              <a:rPr lang="ar-SA" sz="2400" b="1" dirty="0" smtClean="0"/>
              <a:t> في حياتك ..</a:t>
            </a:r>
          </a:p>
          <a:p>
            <a:pPr marL="0" indent="0" algn="ctr">
              <a:buNone/>
            </a:pPr>
            <a:endParaRPr lang="ar-SA" sz="2400" b="1" dirty="0" smtClean="0"/>
          </a:p>
          <a:p>
            <a:pPr marL="0" indent="0" algn="ctr">
              <a:buNone/>
            </a:pPr>
            <a:endParaRPr lang="ar-SA" sz="2400" b="1" dirty="0" smtClean="0"/>
          </a:p>
          <a:p>
            <a:pPr marL="0" indent="0" algn="ctr">
              <a:buNone/>
            </a:pP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(196)</a:t>
            </a:r>
          </a:p>
        </p:txBody>
      </p:sp>
      <p:sp>
        <p:nvSpPr>
          <p:cNvPr id="5" name="Rectangle 4"/>
          <p:cNvSpPr/>
          <p:nvPr/>
        </p:nvSpPr>
        <p:spPr>
          <a:xfrm>
            <a:off x="4557923" y="4963386"/>
            <a:ext cx="1595309" cy="461665"/>
          </a:xfrm>
          <a:prstGeom prst="rect">
            <a:avLst/>
          </a:prstGeom>
        </p:spPr>
        <p:txBody>
          <a:bodyPr wrap="none">
            <a:spAutoFit/>
          </a:bodyPr>
          <a:lstStyle/>
          <a:p>
            <a:pPr algn="ctr"/>
            <a:r>
              <a:rPr lang="ar-SA" sz="2400" b="1" dirty="0"/>
              <a:t>ستيف تشاندلر</a:t>
            </a:r>
          </a:p>
        </p:txBody>
      </p:sp>
    </p:spTree>
    <p:extLst>
      <p:ext uri="{BB962C8B-B14F-4D97-AF65-F5344CB8AC3E}">
        <p14:creationId xmlns:p14="http://schemas.microsoft.com/office/powerpoint/2010/main" val="27728275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140968"/>
            <a:ext cx="4572000" cy="1938992"/>
          </a:xfrm>
          <a:prstGeom prst="rect">
            <a:avLst/>
          </a:prstGeom>
        </p:spPr>
        <p:txBody>
          <a:bodyPr>
            <a:spAutoFit/>
          </a:bodyPr>
          <a:lstStyle/>
          <a:p>
            <a:pPr algn="ctr"/>
            <a:r>
              <a:rPr lang="ar-SA" sz="2400" b="1" dirty="0"/>
              <a:t>إن الطريقة التي تستجيب بها للعالم</a:t>
            </a:r>
          </a:p>
          <a:p>
            <a:pPr algn="ctr">
              <a:buFontTx/>
              <a:buNone/>
            </a:pPr>
            <a:r>
              <a:rPr lang="ar-SA" sz="2400" b="1" dirty="0" smtClean="0"/>
              <a:t> </a:t>
            </a:r>
            <a:r>
              <a:rPr lang="ar-SA" sz="2400" b="1" dirty="0"/>
              <a:t>لا تعكس سوى ما تشعر به تجاه ذاتك  .</a:t>
            </a:r>
          </a:p>
          <a:p>
            <a:pPr algn="ctr"/>
            <a:endParaRPr lang="ar-SA" sz="2400" b="1" dirty="0" smtClean="0"/>
          </a:p>
          <a:p>
            <a:pPr algn="ctr"/>
            <a:endParaRPr lang="ar-SA" sz="2400" b="1" dirty="0" smtClean="0"/>
          </a:p>
          <a:p>
            <a:pPr algn="ctr"/>
            <a:r>
              <a:rPr lang="ar-SA" sz="2400" b="1" dirty="0" smtClean="0"/>
              <a:t>ديفيد فيكسون</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1881" y="1183204"/>
            <a:ext cx="2483372" cy="584775"/>
          </a:xfrm>
          <a:prstGeom prst="rect">
            <a:avLst/>
          </a:prstGeom>
          <a:noFill/>
        </p:spPr>
        <p:txBody>
          <a:bodyPr wrap="none" rtlCol="1">
            <a:spAutoFit/>
          </a:bodyPr>
          <a:lstStyle/>
          <a:p>
            <a:r>
              <a:rPr lang="ar-SA" sz="3200" b="1" dirty="0" smtClean="0"/>
              <a:t>القصاصة (197)</a:t>
            </a:r>
          </a:p>
        </p:txBody>
      </p:sp>
    </p:spTree>
    <p:extLst>
      <p:ext uri="{BB962C8B-B14F-4D97-AF65-F5344CB8AC3E}">
        <p14:creationId xmlns:p14="http://schemas.microsoft.com/office/powerpoint/2010/main" val="33676772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91877" y="2636911"/>
            <a:ext cx="6480720" cy="1080319"/>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ar-SA" sz="1800" b="1" dirty="0" smtClean="0"/>
          </a:p>
          <a:p>
            <a:pPr marL="0" indent="0" algn="ctr">
              <a:lnSpc>
                <a:spcPct val="80000"/>
              </a:lnSpc>
              <a:buNone/>
            </a:pPr>
            <a:r>
              <a:rPr lang="ar-SA" sz="2400" b="1" dirty="0" smtClean="0">
                <a:latin typeface="Blackadder ITC" pitchFamily="82" charset="0"/>
              </a:rPr>
              <a:t>نحن لا نحتاج لكي نكون سعداء إلى</a:t>
            </a:r>
          </a:p>
          <a:p>
            <a:pPr marL="0" indent="0" algn="ctr">
              <a:lnSpc>
                <a:spcPct val="80000"/>
              </a:lnSpc>
              <a:buNone/>
            </a:pPr>
            <a:r>
              <a:rPr lang="ar-SA" sz="2400" b="1" dirty="0" smtClean="0">
                <a:latin typeface="Blackadder ITC" pitchFamily="82" charset="0"/>
              </a:rPr>
              <a:t> أن نعلم ما نجهل  أكثر من حاجتنا إلى </a:t>
            </a:r>
          </a:p>
          <a:p>
            <a:pPr marL="0" indent="0" algn="ctr">
              <a:lnSpc>
                <a:spcPct val="80000"/>
              </a:lnSpc>
              <a:buNone/>
            </a:pPr>
            <a:r>
              <a:rPr lang="ar-SA" sz="2400" b="1" dirty="0" smtClean="0">
                <a:latin typeface="Blackadder ITC" pitchFamily="82" charset="0"/>
              </a:rPr>
              <a:t>أن نتذكر ما نعلم  وأكثر متاعب الإنسان في</a:t>
            </a:r>
          </a:p>
          <a:p>
            <a:pPr marL="0" indent="0" algn="ctr">
              <a:lnSpc>
                <a:spcPct val="80000"/>
              </a:lnSpc>
              <a:buNone/>
            </a:pPr>
            <a:r>
              <a:rPr lang="ar-SA" sz="2400" b="1" dirty="0" smtClean="0">
                <a:latin typeface="Blackadder ITC" pitchFamily="82" charset="0"/>
              </a:rPr>
              <a:t> حياته تنشأ عم نسيانه للحقائق التي يعرفها .</a:t>
            </a:r>
          </a:p>
          <a:p>
            <a:pPr marL="0" indent="0" algn="ctr">
              <a:lnSpc>
                <a:spcPct val="80000"/>
              </a:lnSpc>
              <a:buNone/>
            </a:pPr>
            <a:endParaRPr lang="ar-SA" sz="2400" b="1" dirty="0" smtClean="0">
              <a:latin typeface="Blackadder ITC" pitchFamily="82" charset="0"/>
            </a:endParaRPr>
          </a:p>
          <a:p>
            <a:pPr marL="0" indent="0" algn="ctr">
              <a:lnSpc>
                <a:spcPct val="80000"/>
              </a:lnSpc>
              <a:buNone/>
            </a:pPr>
            <a:endParaRPr lang="ar-SA" sz="2400" b="1" dirty="0">
              <a:latin typeface="Blackadder ITC" pitchFamily="82" charset="0"/>
            </a:endParaRPr>
          </a:p>
          <a:p>
            <a:pPr marL="0" indent="0" algn="ctr">
              <a:lnSpc>
                <a:spcPct val="80000"/>
              </a:lnSpc>
              <a:buNone/>
            </a:pPr>
            <a:r>
              <a:rPr lang="ar-SA" sz="2400" b="1" dirty="0" smtClean="0">
                <a:latin typeface="Blackadder ITC" pitchFamily="82" charset="0"/>
              </a:rPr>
              <a:t>يوسف السباعي</a:t>
            </a:r>
            <a:endParaRPr lang="en-US" sz="2400" b="1" dirty="0">
              <a:latin typeface="Blackadder ITC"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540918" y="1183204"/>
            <a:ext cx="2483372" cy="584775"/>
          </a:xfrm>
          <a:prstGeom prst="rect">
            <a:avLst/>
          </a:prstGeom>
          <a:noFill/>
        </p:spPr>
        <p:txBody>
          <a:bodyPr wrap="none" rtlCol="1">
            <a:spAutoFit/>
          </a:bodyPr>
          <a:lstStyle/>
          <a:p>
            <a:r>
              <a:rPr lang="ar-SA" sz="3200" b="1" dirty="0" smtClean="0"/>
              <a:t>القصاصة (198)</a:t>
            </a:r>
          </a:p>
        </p:txBody>
      </p:sp>
    </p:spTree>
    <p:extLst>
      <p:ext uri="{BB962C8B-B14F-4D97-AF65-F5344CB8AC3E}">
        <p14:creationId xmlns:p14="http://schemas.microsoft.com/office/powerpoint/2010/main" val="64497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5" y="623224"/>
            <a:ext cx="3537261" cy="1653647"/>
          </a:xfrm>
          <a:prstGeom prst="rect">
            <a:avLst/>
          </a:prstGeom>
        </p:spPr>
      </p:pic>
      <p:sp>
        <p:nvSpPr>
          <p:cNvPr id="3" name="TextBox 2"/>
          <p:cNvSpPr txBox="1"/>
          <p:nvPr/>
        </p:nvSpPr>
        <p:spPr>
          <a:xfrm>
            <a:off x="3123782" y="3284984"/>
            <a:ext cx="4366901" cy="1938992"/>
          </a:xfrm>
          <a:prstGeom prst="rect">
            <a:avLst/>
          </a:prstGeom>
          <a:noFill/>
        </p:spPr>
        <p:txBody>
          <a:bodyPr wrap="none" rtlCol="1">
            <a:spAutoFit/>
          </a:bodyPr>
          <a:lstStyle/>
          <a:p>
            <a:pPr algn="ctr"/>
            <a:r>
              <a:rPr lang="ar-SA" sz="2400" b="1" dirty="0" smtClean="0">
                <a:latin typeface="Arial" pitchFamily="34" charset="0"/>
                <a:cs typeface="Arial" pitchFamily="34" charset="0"/>
              </a:rPr>
              <a:t>الأهداف التي تضعها تسمح لك بالتحكم في </a:t>
            </a:r>
          </a:p>
          <a:p>
            <a:pPr algn="ctr"/>
            <a:r>
              <a:rPr lang="ar-SA" sz="2400" b="1" dirty="0" smtClean="0">
                <a:latin typeface="Arial" pitchFamily="34" charset="0"/>
                <a:cs typeface="Arial" pitchFamily="34" charset="0"/>
              </a:rPr>
              <a:t>اتجاه التغيير في حياتك لصالحك. </a:t>
            </a:r>
          </a:p>
          <a:p>
            <a:pPr algn="ctr"/>
            <a:endParaRPr lang="en-US" sz="2400" b="1" dirty="0" smtClean="0">
              <a:latin typeface="Arial" pitchFamily="34" charset="0"/>
              <a:cs typeface="Arial" pitchFamily="34" charset="0"/>
            </a:endParaRPr>
          </a:p>
          <a:p>
            <a:pPr algn="ctr"/>
            <a:endParaRPr lang="ar-SA" sz="2400" b="1" dirty="0" smtClean="0">
              <a:latin typeface="Arial" pitchFamily="34" charset="0"/>
              <a:cs typeface="Arial" pitchFamily="34" charset="0"/>
            </a:endParaRPr>
          </a:p>
          <a:p>
            <a:pPr algn="ctr"/>
            <a:r>
              <a:rPr lang="ar-SA" sz="2400" b="1" dirty="0" smtClean="0">
                <a:latin typeface="Arial" pitchFamily="34" charset="0"/>
                <a:cs typeface="Arial" pitchFamily="34" charset="0"/>
              </a:rPr>
              <a:t>برايان تريسي </a:t>
            </a:r>
            <a:endParaRPr lang="ar-SA" sz="2400" b="1" dirty="0">
              <a:latin typeface="Arial" pitchFamily="34" charset="0"/>
              <a:cs typeface="Arial" pitchFamily="34" charset="0"/>
            </a:endParaRPr>
          </a:p>
        </p:txBody>
      </p:sp>
      <p:sp>
        <p:nvSpPr>
          <p:cNvPr id="4" name="TextBox 3"/>
          <p:cNvSpPr txBox="1"/>
          <p:nvPr/>
        </p:nvSpPr>
        <p:spPr>
          <a:xfrm>
            <a:off x="3706984" y="1157659"/>
            <a:ext cx="2318263" cy="584775"/>
          </a:xfrm>
          <a:prstGeom prst="rect">
            <a:avLst/>
          </a:prstGeom>
          <a:noFill/>
        </p:spPr>
        <p:txBody>
          <a:bodyPr wrap="none" rtlCol="1">
            <a:spAutoFit/>
          </a:bodyPr>
          <a:lstStyle/>
          <a:p>
            <a:r>
              <a:rPr lang="ar-SA" sz="3200" b="1" dirty="0" smtClean="0"/>
              <a:t>القصاصة الأولى</a:t>
            </a:r>
          </a:p>
        </p:txBody>
      </p:sp>
    </p:spTree>
    <p:extLst>
      <p:ext uri="{BB962C8B-B14F-4D97-AF65-F5344CB8AC3E}">
        <p14:creationId xmlns:p14="http://schemas.microsoft.com/office/powerpoint/2010/main" val="1787379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09585" y="2924944"/>
            <a:ext cx="43926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endParaRPr lang="ar-SA" sz="2400" b="1" dirty="0">
              <a:solidFill>
                <a:srgbClr val="990099"/>
              </a:solidFill>
              <a:cs typeface="Arial" pitchFamily="34" charset="0"/>
            </a:endParaRPr>
          </a:p>
          <a:p>
            <a:pPr algn="ctr" rtl="1"/>
            <a:r>
              <a:rPr lang="ar-SA" sz="2400" b="1" dirty="0" smtClean="0">
                <a:cs typeface="Arial" pitchFamily="34" charset="0"/>
              </a:rPr>
              <a:t>اتركِ </a:t>
            </a:r>
            <a:r>
              <a:rPr lang="ar-SA" sz="2400" b="1" dirty="0">
                <a:cs typeface="Arial" pitchFamily="34" charset="0"/>
              </a:rPr>
              <a:t>المستقبلَ حتى يأتي  ولا تهتمَّ بالغدِ</a:t>
            </a:r>
          </a:p>
          <a:p>
            <a:pPr algn="ctr" rtl="1">
              <a:buFont typeface="Wingdings" pitchFamily="2" charset="2"/>
              <a:buNone/>
            </a:pPr>
            <a:r>
              <a:rPr lang="ar-SA" sz="2400" b="1" dirty="0">
                <a:cs typeface="Arial" pitchFamily="34" charset="0"/>
              </a:rPr>
              <a:t>لأنك إذا أصلحت يومك صلح غَدُكَ </a:t>
            </a:r>
            <a:r>
              <a:rPr lang="ar-SA" sz="2400" b="1" dirty="0" smtClean="0">
                <a:cs typeface="Arial" pitchFamily="34" charset="0"/>
              </a:rPr>
              <a:t>.</a:t>
            </a:r>
          </a:p>
          <a:p>
            <a:pPr algn="ctr" rtl="1">
              <a:buFont typeface="Wingdings" pitchFamily="2" charset="2"/>
              <a:buNone/>
            </a:pPr>
            <a:endParaRPr lang="ar-SA" sz="2400" b="1" dirty="0" smtClean="0">
              <a:cs typeface="Arial" pitchFamily="34" charset="0"/>
            </a:endParaRPr>
          </a:p>
          <a:p>
            <a:pPr algn="ctr" rtl="1">
              <a:buFont typeface="Wingdings" pitchFamily="2" charset="2"/>
              <a:buNone/>
            </a:pPr>
            <a:endParaRPr lang="ar-SA" sz="2400" b="1" dirty="0">
              <a:cs typeface="Arial" pitchFamily="34" charset="0"/>
            </a:endParaRPr>
          </a:p>
          <a:p>
            <a:pPr algn="ctr" rtl="1">
              <a:buFont typeface="Wingdings" pitchFamily="2" charset="2"/>
              <a:buNone/>
            </a:pPr>
            <a:r>
              <a:rPr lang="ar-SA" sz="2400" b="1" dirty="0" smtClean="0">
                <a:cs typeface="Arial" pitchFamily="34" charset="0"/>
              </a:rPr>
              <a:t>د.عائض القرني</a:t>
            </a:r>
            <a:endParaRPr lang="en-US" sz="2400" b="1" dirty="0">
              <a:cs typeface="Arial" pitchFamily="34" charset="0"/>
            </a:endParaRPr>
          </a:p>
          <a:p>
            <a:pPr algn="ctr" rtl="1">
              <a:buFont typeface="Wingdings" pitchFamily="2" charset="2"/>
              <a:buChar char="v"/>
            </a:pP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(19)</a:t>
            </a:r>
          </a:p>
        </p:txBody>
      </p:sp>
    </p:spTree>
    <p:extLst>
      <p:ext uri="{BB962C8B-B14F-4D97-AF65-F5344CB8AC3E}">
        <p14:creationId xmlns:p14="http://schemas.microsoft.com/office/powerpoint/2010/main" val="157208312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3" name="TextBox 2"/>
          <p:cNvSpPr txBox="1"/>
          <p:nvPr/>
        </p:nvSpPr>
        <p:spPr>
          <a:xfrm>
            <a:off x="3491881" y="1183204"/>
            <a:ext cx="2483372" cy="584775"/>
          </a:xfrm>
          <a:prstGeom prst="rect">
            <a:avLst/>
          </a:prstGeom>
          <a:noFill/>
        </p:spPr>
        <p:txBody>
          <a:bodyPr wrap="none" rtlCol="1">
            <a:spAutoFit/>
          </a:bodyPr>
          <a:lstStyle/>
          <a:p>
            <a:r>
              <a:rPr lang="ar-SA" sz="3200" b="1" dirty="0" smtClean="0"/>
              <a:t>القصاصة (199)</a:t>
            </a:r>
          </a:p>
        </p:txBody>
      </p:sp>
      <p:sp>
        <p:nvSpPr>
          <p:cNvPr id="4" name="TextBox 3"/>
          <p:cNvSpPr txBox="1"/>
          <p:nvPr/>
        </p:nvSpPr>
        <p:spPr>
          <a:xfrm>
            <a:off x="3406870" y="3105834"/>
            <a:ext cx="3978974" cy="1938992"/>
          </a:xfrm>
          <a:prstGeom prst="rect">
            <a:avLst/>
          </a:prstGeom>
          <a:noFill/>
        </p:spPr>
        <p:txBody>
          <a:bodyPr wrap="none" rtlCol="1">
            <a:spAutoFit/>
          </a:bodyPr>
          <a:lstStyle/>
          <a:p>
            <a:pPr algn="ctr"/>
            <a:r>
              <a:rPr lang="ar-SA" sz="2400" b="1" dirty="0" smtClean="0"/>
              <a:t>المتشائم يرى صعوبة في كل فرصة </a:t>
            </a:r>
          </a:p>
          <a:p>
            <a:pPr algn="ctr"/>
            <a:r>
              <a:rPr lang="ar-SA" sz="2400" b="1" dirty="0" smtClean="0"/>
              <a:t>والمتفائل يرى فرصة في كل صعوبة .</a:t>
            </a:r>
          </a:p>
          <a:p>
            <a:pPr algn="ctr"/>
            <a:endParaRPr lang="ar-SA" sz="2400" b="1" dirty="0"/>
          </a:p>
          <a:p>
            <a:pPr algn="ctr"/>
            <a:endParaRPr lang="ar-SA" sz="2400" b="1" dirty="0" smtClean="0"/>
          </a:p>
          <a:p>
            <a:pPr algn="ctr"/>
            <a:r>
              <a:rPr lang="ar-SA" sz="2400" b="1" dirty="0" smtClean="0"/>
              <a:t>تشرشل</a:t>
            </a:r>
            <a:r>
              <a:rPr lang="en-US" sz="2400" b="1" dirty="0" smtClean="0"/>
              <a:t> </a:t>
            </a:r>
            <a:endParaRPr lang="ar-SA" sz="2400" b="1" dirty="0"/>
          </a:p>
        </p:txBody>
      </p:sp>
    </p:spTree>
    <p:extLst>
      <p:ext uri="{BB962C8B-B14F-4D97-AF65-F5344CB8AC3E}">
        <p14:creationId xmlns:p14="http://schemas.microsoft.com/office/powerpoint/2010/main" val="180620772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498507" y="1183204"/>
            <a:ext cx="2483372" cy="584775"/>
          </a:xfrm>
          <a:prstGeom prst="rect">
            <a:avLst/>
          </a:prstGeom>
          <a:noFill/>
        </p:spPr>
        <p:txBody>
          <a:bodyPr wrap="none" rtlCol="1">
            <a:spAutoFit/>
          </a:bodyPr>
          <a:lstStyle/>
          <a:p>
            <a:r>
              <a:rPr lang="ar-SA" sz="3200" b="1" dirty="0" smtClean="0"/>
              <a:t>القصاصة (200)</a:t>
            </a:r>
          </a:p>
        </p:txBody>
      </p:sp>
      <p:sp>
        <p:nvSpPr>
          <p:cNvPr id="5" name="Rectangle 2"/>
          <p:cNvSpPr txBox="1">
            <a:spLocks noChangeArrowheads="1"/>
          </p:cNvSpPr>
          <p:nvPr/>
        </p:nvSpPr>
        <p:spPr>
          <a:xfrm>
            <a:off x="2740641" y="2708920"/>
            <a:ext cx="5183187" cy="208823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4800" b="1" dirty="0" smtClean="0"/>
              <a:t>وختام القول </a:t>
            </a:r>
          </a:p>
          <a:p>
            <a:pPr marL="0" indent="0" algn="ctr">
              <a:buNone/>
            </a:pPr>
            <a:r>
              <a:rPr lang="ar-SA" sz="2400" b="1" dirty="0" smtClean="0"/>
              <a:t>   </a:t>
            </a:r>
          </a:p>
          <a:p>
            <a:pPr marL="0" indent="0" algn="ctr">
              <a:buNone/>
            </a:pPr>
            <a:r>
              <a:rPr lang="ar-SA" sz="2800" b="1" dirty="0" smtClean="0"/>
              <a:t>فإن الاستغلال العظيم للحياة </a:t>
            </a:r>
          </a:p>
          <a:p>
            <a:pPr marL="0" indent="0" algn="ctr">
              <a:buNone/>
            </a:pPr>
            <a:r>
              <a:rPr lang="ar-SA" sz="2800" b="1" dirty="0" smtClean="0"/>
              <a:t>هو أن نقضيها بعمل شيء يبقى </a:t>
            </a:r>
          </a:p>
          <a:p>
            <a:pPr marL="0" indent="0" algn="ctr">
              <a:buNone/>
            </a:pPr>
            <a:r>
              <a:rPr lang="ar-SA" sz="2800" b="1" dirty="0" smtClean="0"/>
              <a:t>معنا بعد الحياة</a:t>
            </a:r>
            <a:r>
              <a:rPr lang="ar-SA" b="1" dirty="0" smtClean="0"/>
              <a:t>.</a:t>
            </a:r>
            <a:endParaRPr lang="en-US" b="1" dirty="0"/>
          </a:p>
        </p:txBody>
      </p:sp>
    </p:spTree>
    <p:extLst>
      <p:ext uri="{BB962C8B-B14F-4D97-AF65-F5344CB8AC3E}">
        <p14:creationId xmlns:p14="http://schemas.microsoft.com/office/powerpoint/2010/main" val="428772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07321" y="2564904"/>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b="1" dirty="0" smtClean="0"/>
          </a:p>
          <a:p>
            <a:pPr marL="0" indent="0" algn="ctr">
              <a:buNone/>
            </a:pPr>
            <a:r>
              <a:rPr lang="ar-SA" sz="2400" b="1" dirty="0" smtClean="0"/>
              <a:t>ليس أهم شيء في الحياة أن تستثمر مكاسبك ..</a:t>
            </a:r>
          </a:p>
          <a:p>
            <a:pPr marL="0" indent="0" algn="ctr">
              <a:buNone/>
            </a:pPr>
            <a:r>
              <a:rPr lang="ar-SA" sz="2400" b="1" dirty="0" smtClean="0"/>
              <a:t>فأي أبله يسعه أن يفعل ذلك  ولكن الشيء المهم </a:t>
            </a:r>
          </a:p>
          <a:p>
            <a:pPr marL="0" indent="0" algn="ctr">
              <a:buNone/>
            </a:pPr>
            <a:r>
              <a:rPr lang="ar-SA" sz="2400" b="1" dirty="0" smtClean="0"/>
              <a:t>حقا  هو كيف تحول خسائرك إلى مكاسب  .</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(20)</a:t>
            </a:r>
          </a:p>
        </p:txBody>
      </p:sp>
    </p:spTree>
    <p:extLst>
      <p:ext uri="{BB962C8B-B14F-4D97-AF65-F5344CB8AC3E}">
        <p14:creationId xmlns:p14="http://schemas.microsoft.com/office/powerpoint/2010/main" val="172747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989161"/>
            <a:ext cx="4896544" cy="1938992"/>
          </a:xfrm>
          <a:prstGeom prst="rect">
            <a:avLst/>
          </a:prstGeom>
          <a:noFill/>
        </p:spPr>
        <p:txBody>
          <a:bodyPr wrap="square" rtlCol="1">
            <a:spAutoFit/>
          </a:bodyPr>
          <a:lstStyle/>
          <a:p>
            <a:pPr algn="ctr"/>
            <a:r>
              <a:rPr lang="ar-SA" sz="2400" b="1" dirty="0" smtClean="0"/>
              <a:t>ليس هناك حدود للعقل يقف عندها سوى</a:t>
            </a:r>
          </a:p>
          <a:p>
            <a:pPr algn="ctr"/>
            <a:r>
              <a:rPr lang="ar-SA" sz="2400" b="1" dirty="0" smtClean="0"/>
              <a:t> التي اقتنعنا بوجودها.</a:t>
            </a:r>
          </a:p>
          <a:p>
            <a:r>
              <a:rPr lang="ar-SA" sz="2400" b="1" dirty="0" smtClean="0"/>
              <a:t> </a:t>
            </a:r>
            <a:endParaRPr lang="en-US" sz="2400" b="1" dirty="0" smtClean="0"/>
          </a:p>
          <a:p>
            <a:endParaRPr lang="ar-SA" sz="2400" b="1" dirty="0" smtClean="0"/>
          </a:p>
          <a:p>
            <a:pPr algn="ctr"/>
            <a:r>
              <a:rPr lang="ar-SA" sz="2400" b="1" dirty="0" smtClean="0"/>
              <a:t>نابليون هيل</a:t>
            </a:r>
            <a:endParaRPr lang="ar-SA"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7" name="TextBox 6"/>
          <p:cNvSpPr txBox="1"/>
          <p:nvPr/>
        </p:nvSpPr>
        <p:spPr>
          <a:xfrm>
            <a:off x="3635895" y="1183204"/>
            <a:ext cx="2252540" cy="584775"/>
          </a:xfrm>
          <a:prstGeom prst="rect">
            <a:avLst/>
          </a:prstGeom>
          <a:noFill/>
        </p:spPr>
        <p:txBody>
          <a:bodyPr wrap="none" rtlCol="1">
            <a:spAutoFit/>
          </a:bodyPr>
          <a:lstStyle/>
          <a:p>
            <a:r>
              <a:rPr lang="ar-SA" sz="3200" b="1" dirty="0" smtClean="0"/>
              <a:t>القصاصة (21)</a:t>
            </a:r>
          </a:p>
        </p:txBody>
      </p:sp>
    </p:spTree>
    <p:extLst>
      <p:ext uri="{BB962C8B-B14F-4D97-AF65-F5344CB8AC3E}">
        <p14:creationId xmlns:p14="http://schemas.microsoft.com/office/powerpoint/2010/main" val="384203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7" name="TextBox 6"/>
          <p:cNvSpPr txBox="1"/>
          <p:nvPr/>
        </p:nvSpPr>
        <p:spPr>
          <a:xfrm>
            <a:off x="3635895" y="1183204"/>
            <a:ext cx="2252540" cy="584775"/>
          </a:xfrm>
          <a:prstGeom prst="rect">
            <a:avLst/>
          </a:prstGeom>
          <a:noFill/>
        </p:spPr>
        <p:txBody>
          <a:bodyPr wrap="none" rtlCol="1">
            <a:spAutoFit/>
          </a:bodyPr>
          <a:lstStyle/>
          <a:p>
            <a:r>
              <a:rPr lang="ar-SA" sz="3200" b="1" dirty="0" smtClean="0"/>
              <a:t>القصاصة (22)</a:t>
            </a:r>
          </a:p>
        </p:txBody>
      </p:sp>
      <p:sp>
        <p:nvSpPr>
          <p:cNvPr id="5" name="Text Box 26"/>
          <p:cNvSpPr txBox="1">
            <a:spLocks noChangeArrowheads="1"/>
          </p:cNvSpPr>
          <p:nvPr/>
        </p:nvSpPr>
        <p:spPr bwMode="auto">
          <a:xfrm>
            <a:off x="3059832" y="2636912"/>
            <a:ext cx="460851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ar-SA" sz="2000" b="1" dirty="0"/>
          </a:p>
          <a:p>
            <a:pPr algn="ctr"/>
            <a:r>
              <a:rPr lang="ar-SA" sz="2400" b="1" dirty="0"/>
              <a:t>لقد وجدت من خلال مشاهداتي في الحياة أن الحظ يمكن التنبؤ به فكل ما عليك فعله هو أن تتخذ المزيد من المخاطرات وأن تكون أكثر نشاطا وأن تظهر على الساحة بمعدل أكبر .</a:t>
            </a:r>
          </a:p>
          <a:p>
            <a:pPr algn="ctr"/>
            <a:endParaRPr lang="ar-SA" sz="2800" b="1" dirty="0"/>
          </a:p>
          <a:p>
            <a:pPr algn="ctr"/>
            <a:r>
              <a:rPr lang="ar-SA" sz="2000" b="1" dirty="0"/>
              <a:t>براين تريسي</a:t>
            </a:r>
          </a:p>
          <a:p>
            <a:pPr algn="ctr"/>
            <a:endParaRPr lang="ar-SA" sz="2400" b="1" dirty="0"/>
          </a:p>
          <a:p>
            <a:pPr algn="ctr"/>
            <a:endParaRPr lang="en-US" sz="2000" b="1" dirty="0"/>
          </a:p>
        </p:txBody>
      </p:sp>
    </p:spTree>
    <p:extLst>
      <p:ext uri="{BB962C8B-B14F-4D97-AF65-F5344CB8AC3E}">
        <p14:creationId xmlns:p14="http://schemas.microsoft.com/office/powerpoint/2010/main" val="420670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0090" y="3140968"/>
            <a:ext cx="5616623" cy="2123658"/>
          </a:xfrm>
          <a:prstGeom prst="rect">
            <a:avLst/>
          </a:prstGeom>
          <a:noFill/>
        </p:spPr>
        <p:txBody>
          <a:bodyPr wrap="square" rtlCol="1">
            <a:spAutoFit/>
          </a:bodyPr>
          <a:lstStyle/>
          <a:p>
            <a:pPr algn="ctr"/>
            <a:r>
              <a:rPr lang="ar-SA" sz="2400" b="1" dirty="0" smtClean="0"/>
              <a:t>صوب نحو القمر فحتى إن أخطأت</a:t>
            </a:r>
            <a:endParaRPr lang="en-US" sz="2400" b="1" dirty="0" smtClean="0"/>
          </a:p>
          <a:p>
            <a:pPr algn="ctr"/>
            <a:r>
              <a:rPr lang="ar-SA" sz="2400" b="1" dirty="0" smtClean="0"/>
              <a:t>فستصيب النجوم.</a:t>
            </a:r>
          </a:p>
          <a:p>
            <a:pPr algn="ctr"/>
            <a:endParaRPr lang="en-US" sz="3600" b="1" dirty="0" smtClean="0"/>
          </a:p>
          <a:p>
            <a:pPr algn="ctr"/>
            <a:r>
              <a:rPr lang="ar-SA" sz="2400" b="1" dirty="0" smtClean="0"/>
              <a:t>وارين بافييت</a:t>
            </a:r>
          </a:p>
          <a:p>
            <a:pPr algn="ctr"/>
            <a:endParaRPr lang="ar-SA"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635895" y="1183204"/>
            <a:ext cx="2252540" cy="584775"/>
          </a:xfrm>
          <a:prstGeom prst="rect">
            <a:avLst/>
          </a:prstGeom>
          <a:noFill/>
        </p:spPr>
        <p:txBody>
          <a:bodyPr wrap="none" rtlCol="1">
            <a:spAutoFit/>
          </a:bodyPr>
          <a:lstStyle/>
          <a:p>
            <a:r>
              <a:rPr lang="ar-SA" sz="3200" b="1" dirty="0" smtClean="0"/>
              <a:t>القصاصة (23)</a:t>
            </a:r>
          </a:p>
        </p:txBody>
      </p:sp>
    </p:spTree>
    <p:extLst>
      <p:ext uri="{BB962C8B-B14F-4D97-AF65-F5344CB8AC3E}">
        <p14:creationId xmlns:p14="http://schemas.microsoft.com/office/powerpoint/2010/main" val="376764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2976059"/>
            <a:ext cx="5616624" cy="2308324"/>
          </a:xfrm>
          <a:prstGeom prst="rect">
            <a:avLst/>
          </a:prstGeom>
          <a:noFill/>
        </p:spPr>
        <p:txBody>
          <a:bodyPr wrap="square" rtlCol="1">
            <a:spAutoFit/>
          </a:bodyPr>
          <a:lstStyle/>
          <a:p>
            <a:pPr algn="ctr"/>
            <a:r>
              <a:rPr lang="ar-SA" sz="2400" b="1" dirty="0" smtClean="0"/>
              <a:t>الأبطال لا يصنعون في صالات التدريب</a:t>
            </a:r>
          </a:p>
          <a:p>
            <a:pPr algn="ctr"/>
            <a:r>
              <a:rPr lang="ar-SA" sz="2400" b="1" dirty="0" smtClean="0"/>
              <a:t>الأبطال يصنعون من أشياء عميقة في داخلهم </a:t>
            </a:r>
          </a:p>
          <a:p>
            <a:pPr algn="ctr"/>
            <a:r>
              <a:rPr lang="en-US" sz="2400" b="1" dirty="0" smtClean="0"/>
              <a:t>.</a:t>
            </a:r>
            <a:r>
              <a:rPr lang="ar-SA" sz="2400" b="1" dirty="0" smtClean="0"/>
              <a:t>هي الإرادة والحلم والرؤية</a:t>
            </a:r>
          </a:p>
          <a:p>
            <a:pPr algn="ctr"/>
            <a:endParaRPr lang="en-US" sz="2400" b="1" dirty="0" smtClean="0"/>
          </a:p>
          <a:p>
            <a:pPr algn="ctr"/>
            <a:endParaRPr lang="ar-SA" sz="2400" b="1" dirty="0" smtClean="0"/>
          </a:p>
          <a:p>
            <a:pPr algn="ctr"/>
            <a:r>
              <a:rPr lang="ar-SA" sz="2400" b="1" dirty="0" smtClean="0"/>
              <a:t>محمد علي كلاي </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(24)</a:t>
            </a:r>
          </a:p>
        </p:txBody>
      </p:sp>
    </p:spTree>
    <p:extLst>
      <p:ext uri="{BB962C8B-B14F-4D97-AF65-F5344CB8AC3E}">
        <p14:creationId xmlns:p14="http://schemas.microsoft.com/office/powerpoint/2010/main" val="2594813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4405" y="2924944"/>
            <a:ext cx="4572000" cy="1938992"/>
          </a:xfrm>
          <a:prstGeom prst="rect">
            <a:avLst/>
          </a:prstGeom>
        </p:spPr>
        <p:txBody>
          <a:bodyPr>
            <a:spAutoFit/>
          </a:bodyPr>
          <a:lstStyle/>
          <a:p>
            <a:pPr algn="ctr" rtl="1"/>
            <a:r>
              <a:rPr lang="ar-SA" sz="2400" b="1" dirty="0" smtClean="0"/>
              <a:t>الشخص </a:t>
            </a:r>
            <a:r>
              <a:rPr lang="ar-SA" sz="2400" b="1" dirty="0"/>
              <a:t>الذي تراه هو </a:t>
            </a:r>
            <a:r>
              <a:rPr lang="ar-SA" sz="2400" b="1" dirty="0" smtClean="0"/>
              <a:t>الشخص</a:t>
            </a:r>
          </a:p>
          <a:p>
            <a:pPr algn="ctr" rtl="1"/>
            <a:r>
              <a:rPr lang="ar-SA" sz="2400" b="1" dirty="0" smtClean="0"/>
              <a:t> </a:t>
            </a:r>
            <a:r>
              <a:rPr lang="ar-SA" sz="2400" b="1" dirty="0"/>
              <a:t>الذي </a:t>
            </a:r>
            <a:r>
              <a:rPr lang="ar-SA" sz="2400" b="1" dirty="0" smtClean="0"/>
              <a:t>ستكونه.</a:t>
            </a:r>
          </a:p>
          <a:p>
            <a:pPr algn="ctr" rtl="1"/>
            <a:endParaRPr lang="ar-SA" sz="2400" b="1" dirty="0"/>
          </a:p>
          <a:p>
            <a:pPr algn="ctr" rtl="1"/>
            <a:r>
              <a:rPr lang="ar-SA" sz="2400" b="1" dirty="0"/>
              <a:t>جيم كاثكارت</a:t>
            </a:r>
          </a:p>
          <a:p>
            <a:pPr algn="ctr" rtl="1"/>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366353" cy="584775"/>
          </a:xfrm>
          <a:prstGeom prst="rect">
            <a:avLst/>
          </a:prstGeom>
          <a:noFill/>
        </p:spPr>
        <p:txBody>
          <a:bodyPr wrap="none" rtlCol="1">
            <a:spAutoFit/>
          </a:bodyPr>
          <a:lstStyle/>
          <a:p>
            <a:r>
              <a:rPr lang="ar-SA" sz="3200" b="1" dirty="0" smtClean="0"/>
              <a:t>القصاصة (25) </a:t>
            </a:r>
          </a:p>
        </p:txBody>
      </p:sp>
    </p:spTree>
    <p:extLst>
      <p:ext uri="{BB962C8B-B14F-4D97-AF65-F5344CB8AC3E}">
        <p14:creationId xmlns:p14="http://schemas.microsoft.com/office/powerpoint/2010/main" val="1883323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(26)</a:t>
            </a:r>
          </a:p>
        </p:txBody>
      </p:sp>
      <p:sp>
        <p:nvSpPr>
          <p:cNvPr id="5" name="Rectangle 4"/>
          <p:cNvSpPr/>
          <p:nvPr/>
        </p:nvSpPr>
        <p:spPr>
          <a:xfrm>
            <a:off x="3046237" y="3140968"/>
            <a:ext cx="4572000" cy="1938992"/>
          </a:xfrm>
          <a:prstGeom prst="rect">
            <a:avLst/>
          </a:prstGeom>
        </p:spPr>
        <p:txBody>
          <a:bodyPr>
            <a:spAutoFit/>
          </a:bodyPr>
          <a:lstStyle/>
          <a:p>
            <a:pPr algn="ctr"/>
            <a:r>
              <a:rPr lang="ar-SA" sz="2400" b="1" dirty="0"/>
              <a:t>إذا أردت التوقف عن القلق والبدء بالحياة، إليك بهذه </a:t>
            </a:r>
            <a:r>
              <a:rPr lang="ar-SA" sz="2400" b="1" dirty="0" smtClean="0"/>
              <a:t>القاعدة </a:t>
            </a:r>
            <a:r>
              <a:rPr lang="ar-SA" sz="2400" b="1" dirty="0"/>
              <a:t>عدّد نعمك وليس </a:t>
            </a:r>
            <a:r>
              <a:rPr lang="ar-SA" sz="2400" b="1" dirty="0" smtClean="0"/>
              <a:t>متاعبك.</a:t>
            </a:r>
          </a:p>
          <a:p>
            <a:pPr algn="ctr"/>
            <a:endParaRPr lang="en-US" sz="2400" b="1" dirty="0" smtClean="0"/>
          </a:p>
          <a:p>
            <a:pPr algn="ctr"/>
            <a:endParaRPr lang="ar-SA" sz="2400" b="1" dirty="0" smtClean="0"/>
          </a:p>
          <a:p>
            <a:pPr algn="ctr"/>
            <a:r>
              <a:rPr lang="ar-SA" sz="2400" b="1" dirty="0" smtClean="0"/>
              <a:t>ديل كارنيجي</a:t>
            </a:r>
            <a:endParaRPr lang="ar-SA" sz="2400" b="1" dirty="0"/>
          </a:p>
        </p:txBody>
      </p:sp>
    </p:spTree>
    <p:extLst>
      <p:ext uri="{BB962C8B-B14F-4D97-AF65-F5344CB8AC3E}">
        <p14:creationId xmlns:p14="http://schemas.microsoft.com/office/powerpoint/2010/main" val="3096765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105834"/>
            <a:ext cx="4572000" cy="2246769"/>
          </a:xfrm>
          <a:prstGeom prst="rect">
            <a:avLst/>
          </a:prstGeom>
        </p:spPr>
        <p:txBody>
          <a:bodyPr>
            <a:spAutoFit/>
          </a:bodyPr>
          <a:lstStyle/>
          <a:p>
            <a:pPr algn="ctr"/>
            <a:r>
              <a:rPr lang="ar-SA" sz="2800" b="1" dirty="0" smtClean="0"/>
              <a:t>مفتاح </a:t>
            </a:r>
            <a:r>
              <a:rPr lang="ar-SA" sz="2800" b="1" dirty="0"/>
              <a:t>الفشل هو محاولة إرضاء </a:t>
            </a:r>
          </a:p>
          <a:p>
            <a:pPr algn="ctr">
              <a:buFontTx/>
              <a:buNone/>
            </a:pPr>
            <a:r>
              <a:rPr lang="ar-SA" sz="2800" b="1" dirty="0" smtClean="0"/>
              <a:t>كل </a:t>
            </a:r>
            <a:r>
              <a:rPr lang="ar-SA" sz="2800" b="1" dirty="0"/>
              <a:t>شخص </a:t>
            </a:r>
            <a:r>
              <a:rPr lang="ar-SA" sz="2800" b="1" dirty="0" smtClean="0"/>
              <a:t>تعرفه.</a:t>
            </a:r>
          </a:p>
          <a:p>
            <a:pPr algn="ctr">
              <a:buFontTx/>
              <a:buNone/>
            </a:pPr>
            <a:endParaRPr lang="ar-SA" sz="2800" b="1" dirty="0" smtClean="0"/>
          </a:p>
          <a:p>
            <a:pPr algn="ctr">
              <a:buFontTx/>
              <a:buNone/>
            </a:pPr>
            <a:endParaRPr lang="ar-SA" sz="2800" b="1" dirty="0"/>
          </a:p>
          <a:p>
            <a:pPr algn="ctr">
              <a:buFontTx/>
              <a:buNone/>
            </a:pPr>
            <a:r>
              <a:rPr lang="ar-SA" sz="2800" b="1" dirty="0" smtClean="0"/>
              <a:t>كفاح فياض</a:t>
            </a:r>
            <a:r>
              <a:rPr lang="en-US" sz="2800" dirty="0" smtClean="0"/>
              <a:t>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(27)</a:t>
            </a:r>
          </a:p>
        </p:txBody>
      </p:sp>
    </p:spTree>
    <p:extLst>
      <p:ext uri="{BB962C8B-B14F-4D97-AF65-F5344CB8AC3E}">
        <p14:creationId xmlns:p14="http://schemas.microsoft.com/office/powerpoint/2010/main" val="2668217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7901" y="3212976"/>
            <a:ext cx="6048672" cy="1938992"/>
          </a:xfrm>
          <a:prstGeom prst="rect">
            <a:avLst/>
          </a:prstGeom>
          <a:noFill/>
        </p:spPr>
        <p:txBody>
          <a:bodyPr wrap="square" rtlCol="1">
            <a:spAutoFit/>
          </a:bodyPr>
          <a:lstStyle/>
          <a:p>
            <a:pPr algn="ctr"/>
            <a:r>
              <a:rPr lang="ar-SA" sz="2400" b="1" dirty="0" smtClean="0"/>
              <a:t>ليس الأمر أني عبقري </a:t>
            </a:r>
            <a:r>
              <a:rPr lang="ar-SA" sz="2400" b="1" dirty="0"/>
              <a:t>كل ما في </a:t>
            </a:r>
            <a:r>
              <a:rPr lang="ar-SA" sz="2400" b="1" dirty="0" smtClean="0"/>
              <a:t>الأمر</a:t>
            </a:r>
          </a:p>
          <a:p>
            <a:pPr algn="ctr"/>
            <a:r>
              <a:rPr lang="ar-SA" sz="2400" b="1" dirty="0" smtClean="0"/>
              <a:t>أني أجاهد مع المشاكل بشكل أكبر.</a:t>
            </a:r>
          </a:p>
          <a:p>
            <a:pPr algn="ctr"/>
            <a:endParaRPr lang="en-US" sz="2400" b="1" dirty="0" smtClean="0"/>
          </a:p>
          <a:p>
            <a:pPr algn="ctr"/>
            <a:endParaRPr lang="ar-SA" sz="2400" b="1" dirty="0" smtClean="0"/>
          </a:p>
          <a:p>
            <a:pPr algn="ctr"/>
            <a:r>
              <a:rPr lang="ar-SA" sz="2400" b="1" dirty="0" smtClean="0"/>
              <a:t>ألبرت أينشتاين </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(28)</a:t>
            </a:r>
          </a:p>
        </p:txBody>
      </p:sp>
    </p:spTree>
    <p:extLst>
      <p:ext uri="{BB962C8B-B14F-4D97-AF65-F5344CB8AC3E}">
        <p14:creationId xmlns:p14="http://schemas.microsoft.com/office/powerpoint/2010/main" val="3780055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859314" y="2852936"/>
            <a:ext cx="4680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smtClean="0">
                <a:latin typeface="Arial Unicode MS" pitchFamily="34" charset="-128"/>
                <a:ea typeface="Arial Unicode MS" pitchFamily="34" charset="-128"/>
              </a:rPr>
              <a:t>  </a:t>
            </a:r>
            <a:r>
              <a:rPr lang="ar-SA" sz="2400" b="1" dirty="0" smtClean="0">
                <a:latin typeface="Arial Unicode MS" pitchFamily="34" charset="-128"/>
                <a:ea typeface="Arial Unicode MS" pitchFamily="34" charset="-128"/>
              </a:rPr>
              <a:t>في</a:t>
            </a:r>
            <a:r>
              <a:rPr lang="en-US" sz="2400" b="1" dirty="0" smtClean="0">
                <a:latin typeface="Arial Unicode MS" pitchFamily="34" charset="-128"/>
                <a:ea typeface="Arial Unicode MS" pitchFamily="34" charset="-128"/>
              </a:rPr>
              <a:t> </a:t>
            </a:r>
            <a:r>
              <a:rPr lang="ar-SA" sz="2400" b="1" dirty="0" smtClean="0">
                <a:latin typeface="Arial Unicode MS" pitchFamily="34" charset="-128"/>
                <a:ea typeface="Arial Unicode MS" pitchFamily="34" charset="-128"/>
              </a:rPr>
              <a:t>الأمان </a:t>
            </a:r>
            <a:r>
              <a:rPr lang="ar-SA" sz="2400" b="1" dirty="0">
                <a:latin typeface="Arial Unicode MS" pitchFamily="34" charset="-128"/>
                <a:ea typeface="Arial Unicode MS" pitchFamily="34" charset="-128"/>
              </a:rPr>
              <a:t>فكرة خرافية غير موجودة</a:t>
            </a:r>
          </a:p>
          <a:p>
            <a:pPr algn="ctr"/>
            <a:r>
              <a:rPr lang="ar-SA" sz="2400" b="1" dirty="0" smtClean="0">
                <a:latin typeface="Arial Unicode MS" pitchFamily="34" charset="-128"/>
                <a:ea typeface="Arial Unicode MS" pitchFamily="34" charset="-128"/>
              </a:rPr>
              <a:t>الواقع </a:t>
            </a:r>
            <a:r>
              <a:rPr lang="ar-SA" sz="2400" b="1" dirty="0">
                <a:latin typeface="Arial Unicode MS" pitchFamily="34" charset="-128"/>
                <a:ea typeface="Arial Unicode MS" pitchFamily="34" charset="-128"/>
              </a:rPr>
              <a:t>فتجنب الخطر ليس </a:t>
            </a:r>
            <a:r>
              <a:rPr lang="ar-SA" sz="2400" b="1" dirty="0" smtClean="0">
                <a:latin typeface="Arial Unicode MS" pitchFamily="34" charset="-128"/>
                <a:ea typeface="Arial Unicode MS" pitchFamily="34" charset="-128"/>
              </a:rPr>
              <a:t>أكثر أمنا على </a:t>
            </a:r>
            <a:endParaRPr lang="ar-SA" sz="2400" b="1" dirty="0">
              <a:latin typeface="Arial Unicode MS" pitchFamily="34" charset="-128"/>
              <a:ea typeface="Arial Unicode MS" pitchFamily="34" charset="-128"/>
            </a:endParaRPr>
          </a:p>
          <a:p>
            <a:pPr algn="ctr"/>
            <a:r>
              <a:rPr lang="ar-SA" sz="2400" b="1" dirty="0">
                <a:latin typeface="Arial Unicode MS" pitchFamily="34" charset="-128"/>
                <a:ea typeface="Arial Unicode MS" pitchFamily="34" charset="-128"/>
              </a:rPr>
              <a:t>المدى البعيد من الإقبال على الحياة </a:t>
            </a:r>
          </a:p>
          <a:p>
            <a:pPr algn="ctr"/>
            <a:r>
              <a:rPr lang="ar-SA" sz="2400" b="1" dirty="0">
                <a:latin typeface="Arial Unicode MS" pitchFamily="34" charset="-128"/>
                <a:ea typeface="Arial Unicode MS" pitchFamily="34" charset="-128"/>
              </a:rPr>
              <a:t>الحياة إما مغامرة جريئة أو لا شيء .</a:t>
            </a:r>
          </a:p>
          <a:p>
            <a:pPr algn="ctr"/>
            <a:endParaRPr lang="en-US" sz="2400" b="1" dirty="0" smtClean="0">
              <a:latin typeface="Arial Unicode MS" pitchFamily="34" charset="-128"/>
              <a:ea typeface="Arial Unicode MS" pitchFamily="34" charset="-128"/>
            </a:endParaRPr>
          </a:p>
          <a:p>
            <a:pPr algn="ctr"/>
            <a:endParaRPr lang="en-US" sz="2400" b="1" dirty="0">
              <a:latin typeface="Arial Unicode MS" pitchFamily="34" charset="-128"/>
              <a:ea typeface="Arial Unicode MS" pitchFamily="34" charset="-128"/>
            </a:endParaRPr>
          </a:p>
          <a:p>
            <a:pPr algn="ctr"/>
            <a:r>
              <a:rPr lang="ar-SA" sz="2400" b="1" dirty="0">
                <a:latin typeface="Arial Unicode MS" pitchFamily="34" charset="-128"/>
                <a:ea typeface="Arial Unicode MS" pitchFamily="34" charset="-128"/>
              </a:rPr>
              <a:t>هيلين كيلر</a:t>
            </a:r>
            <a:r>
              <a:rPr lang="en-US" sz="2400" b="1" dirty="0">
                <a:latin typeface="Arial Unicode MS" pitchFamily="34" charset="-128"/>
                <a:ea typeface="Arial Unicode MS" pitchFamily="34" charset="-128"/>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68689"/>
            <a:ext cx="2307042" cy="584775"/>
          </a:xfrm>
          <a:prstGeom prst="rect">
            <a:avLst/>
          </a:prstGeom>
          <a:noFill/>
        </p:spPr>
        <p:txBody>
          <a:bodyPr wrap="none" rtlCol="1">
            <a:spAutoFit/>
          </a:bodyPr>
          <a:lstStyle/>
          <a:p>
            <a:r>
              <a:rPr lang="ar-SA" sz="3200" b="1" dirty="0" smtClean="0"/>
              <a:t>القصاصة الثانية</a:t>
            </a:r>
          </a:p>
        </p:txBody>
      </p:sp>
    </p:spTree>
    <p:extLst>
      <p:ext uri="{BB962C8B-B14F-4D97-AF65-F5344CB8AC3E}">
        <p14:creationId xmlns:p14="http://schemas.microsoft.com/office/powerpoint/2010/main" val="1766698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965" y="2996952"/>
            <a:ext cx="4896544" cy="2308324"/>
          </a:xfrm>
          <a:prstGeom prst="rect">
            <a:avLst/>
          </a:prstGeom>
          <a:noFill/>
        </p:spPr>
        <p:txBody>
          <a:bodyPr wrap="square" rtlCol="1">
            <a:spAutoFit/>
          </a:bodyPr>
          <a:lstStyle/>
          <a:p>
            <a:pPr algn="ctr"/>
            <a:r>
              <a:rPr lang="ar-SA" sz="2400" b="1" dirty="0" smtClean="0"/>
              <a:t>ابتعد عن صغار الناس الذين يقللون من </a:t>
            </a:r>
            <a:r>
              <a:rPr lang="ar-SA" sz="2400" b="1" dirty="0"/>
              <a:t>شأن طموحاتك لأن عظماء الناس هم من سييجعلونك </a:t>
            </a:r>
            <a:endParaRPr lang="ar-SA" sz="2400" b="1" dirty="0" smtClean="0"/>
          </a:p>
          <a:p>
            <a:pPr algn="ctr"/>
            <a:r>
              <a:rPr lang="ar-SA" sz="2400" b="1" dirty="0" smtClean="0"/>
              <a:t>تشعر  أنك قادر على تحقيق أكثر من طموحاتك</a:t>
            </a:r>
          </a:p>
          <a:p>
            <a:pPr algn="ctr"/>
            <a:endParaRPr lang="en-US" sz="2400" b="1" dirty="0" smtClean="0"/>
          </a:p>
          <a:p>
            <a:pPr algn="ctr"/>
            <a:endParaRPr lang="ar-SA" sz="2400" b="1" dirty="0" smtClean="0"/>
          </a:p>
          <a:p>
            <a:pPr algn="ctr"/>
            <a:r>
              <a:rPr lang="ar-SA" sz="2400" b="1" dirty="0" smtClean="0"/>
              <a:t>مارك توين </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(29)</a:t>
            </a:r>
          </a:p>
        </p:txBody>
      </p:sp>
    </p:spTree>
    <p:extLst>
      <p:ext uri="{BB962C8B-B14F-4D97-AF65-F5344CB8AC3E}">
        <p14:creationId xmlns:p14="http://schemas.microsoft.com/office/powerpoint/2010/main" val="4060684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728674" y="2780928"/>
            <a:ext cx="520712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ar-SA" sz="2000" b="1" dirty="0">
              <a:latin typeface="Arial" pitchFamily="34" charset="0"/>
              <a:cs typeface="Arial" pitchFamily="34" charset="0"/>
            </a:endParaRPr>
          </a:p>
          <a:p>
            <a:pPr algn="ctr"/>
            <a:r>
              <a:rPr lang="ar-SA" sz="2000" b="1" dirty="0">
                <a:latin typeface="Arial" pitchFamily="34" charset="0"/>
                <a:cs typeface="Arial" pitchFamily="34" charset="0"/>
              </a:rPr>
              <a:t>النجاح رائع بلا شك , ولكن إن كنت تنوي أن تفعل شيئا </a:t>
            </a:r>
            <a:r>
              <a:rPr lang="ar-SA" sz="2000" b="1" dirty="0" smtClean="0">
                <a:latin typeface="Arial" pitchFamily="34" charset="0"/>
                <a:cs typeface="Arial" pitchFamily="34" charset="0"/>
              </a:rPr>
              <a:t>يستحق الاهتمام </a:t>
            </a:r>
            <a:r>
              <a:rPr lang="ar-SA" sz="2000" b="1" dirty="0">
                <a:latin typeface="Arial" pitchFamily="34" charset="0"/>
                <a:cs typeface="Arial" pitchFamily="34" charset="0"/>
              </a:rPr>
              <a:t>في هذه الحياة فاعرف أن سر النجاح </a:t>
            </a:r>
            <a:r>
              <a:rPr lang="ar-SA" sz="2000" b="1" dirty="0" smtClean="0">
                <a:latin typeface="Arial" pitchFamily="34" charset="0"/>
                <a:cs typeface="Arial" pitchFamily="34" charset="0"/>
              </a:rPr>
              <a:t>هو كيف </a:t>
            </a:r>
            <a:r>
              <a:rPr lang="ar-SA" sz="2000" b="1" dirty="0">
                <a:latin typeface="Arial" pitchFamily="34" charset="0"/>
                <a:cs typeface="Arial" pitchFamily="34" charset="0"/>
              </a:rPr>
              <a:t>تعمل فلا وجود لناجح </a:t>
            </a:r>
            <a:r>
              <a:rPr lang="ar-SA" sz="2000" b="1" dirty="0" smtClean="0">
                <a:latin typeface="Arial" pitchFamily="34" charset="0"/>
                <a:cs typeface="Arial" pitchFamily="34" charset="0"/>
              </a:rPr>
              <a:t>على </a:t>
            </a:r>
            <a:r>
              <a:rPr lang="ar-SA" sz="2000" b="1" dirty="0">
                <a:latin typeface="Arial" pitchFamily="34" charset="0"/>
                <a:cs typeface="Arial" pitchFamily="34" charset="0"/>
              </a:rPr>
              <a:t>الدوام</a:t>
            </a:r>
          </a:p>
          <a:p>
            <a:pPr algn="ctr"/>
            <a:r>
              <a:rPr lang="ar-SA" sz="2000" b="1" dirty="0" smtClean="0">
                <a:latin typeface="Arial" pitchFamily="34" charset="0"/>
                <a:cs typeface="Arial" pitchFamily="34" charset="0"/>
              </a:rPr>
              <a:t>من </a:t>
            </a:r>
            <a:r>
              <a:rPr lang="ar-SA" sz="2000" b="1" dirty="0">
                <a:latin typeface="Arial" pitchFamily="34" charset="0"/>
                <a:cs typeface="Arial" pitchFamily="34" charset="0"/>
              </a:rPr>
              <a:t>دون اخفاق أو فشل.</a:t>
            </a:r>
          </a:p>
          <a:p>
            <a:pPr algn="ctr"/>
            <a:endParaRPr lang="en-US" sz="2000" b="1" dirty="0" smtClean="0">
              <a:latin typeface="Arial" pitchFamily="34" charset="0"/>
              <a:cs typeface="Arial" pitchFamily="34" charset="0"/>
            </a:endParaRPr>
          </a:p>
          <a:p>
            <a:pPr algn="ctr"/>
            <a:r>
              <a:rPr lang="ar-SA" sz="2000" b="1" dirty="0" smtClean="0">
                <a:latin typeface="Arial" pitchFamily="34" charset="0"/>
                <a:cs typeface="Arial" pitchFamily="34" charset="0"/>
              </a:rPr>
              <a:t> </a:t>
            </a:r>
            <a:endParaRPr lang="ar-SA" sz="2000" b="1" dirty="0">
              <a:latin typeface="Arial" pitchFamily="34" charset="0"/>
              <a:cs typeface="Arial" pitchFamily="34" charset="0"/>
            </a:endParaRPr>
          </a:p>
          <a:p>
            <a:pPr algn="ctr"/>
            <a:r>
              <a:rPr lang="ar-SA" sz="2000" b="1" dirty="0">
                <a:latin typeface="Arial" pitchFamily="34" charset="0"/>
                <a:cs typeface="Arial" pitchFamily="34" charset="0"/>
              </a:rPr>
              <a:t>ويلما رودولف</a:t>
            </a:r>
          </a:p>
          <a:p>
            <a:pPr algn="ctr"/>
            <a:endParaRPr lang="en-US" sz="20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(30)</a:t>
            </a:r>
          </a:p>
        </p:txBody>
      </p:sp>
    </p:spTree>
    <p:extLst>
      <p:ext uri="{BB962C8B-B14F-4D97-AF65-F5344CB8AC3E}">
        <p14:creationId xmlns:p14="http://schemas.microsoft.com/office/powerpoint/2010/main" val="1085219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068960"/>
            <a:ext cx="4572000" cy="2677656"/>
          </a:xfrm>
          <a:prstGeom prst="rect">
            <a:avLst/>
          </a:prstGeom>
        </p:spPr>
        <p:txBody>
          <a:bodyPr>
            <a:spAutoFit/>
          </a:bodyPr>
          <a:lstStyle/>
          <a:p>
            <a:pPr algn="ctr">
              <a:lnSpc>
                <a:spcPct val="150000"/>
              </a:lnSpc>
            </a:pPr>
            <a:r>
              <a:rPr lang="ar-SA" sz="2800" b="1" dirty="0">
                <a:latin typeface="Tahoma" pitchFamily="34" charset="0"/>
              </a:rPr>
              <a:t>عندما  تغير نظرتك للأشياء من حولك </a:t>
            </a:r>
            <a:r>
              <a:rPr lang="ar-SA" sz="2800" b="1" dirty="0" smtClean="0">
                <a:latin typeface="Tahoma" pitchFamily="34" charset="0"/>
              </a:rPr>
              <a:t>تجد </a:t>
            </a:r>
            <a:r>
              <a:rPr lang="ar-SA" sz="2800" b="1" dirty="0">
                <a:latin typeface="Tahoma" pitchFamily="34" charset="0"/>
              </a:rPr>
              <a:t>كل شيء حولك قد تغير ..</a:t>
            </a:r>
          </a:p>
          <a:p>
            <a:pPr algn="ctr">
              <a:lnSpc>
                <a:spcPct val="150000"/>
              </a:lnSpc>
            </a:pPr>
            <a:endParaRPr lang="ar-SA" sz="2400" b="1" dirty="0" smtClean="0">
              <a:latin typeface="Tahoma" pitchFamily="34" charset="0"/>
            </a:endParaRPr>
          </a:p>
          <a:p>
            <a:pPr algn="ctr">
              <a:lnSpc>
                <a:spcPct val="150000"/>
              </a:lnSpc>
            </a:pPr>
            <a:r>
              <a:rPr lang="ar-SA" sz="2400" b="1" dirty="0" smtClean="0">
                <a:latin typeface="Tahoma" pitchFamily="34" charset="0"/>
              </a:rPr>
              <a:t>واين </a:t>
            </a:r>
            <a:r>
              <a:rPr lang="ar-SA" sz="2400" b="1" dirty="0">
                <a:latin typeface="Tahoma" pitchFamily="34" charset="0"/>
              </a:rPr>
              <a:t>داير</a:t>
            </a:r>
            <a:r>
              <a:rPr lang="ar-SA" sz="3200" b="1" dirty="0">
                <a:latin typeface="Tahoma"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(31)</a:t>
            </a:r>
          </a:p>
        </p:txBody>
      </p:sp>
    </p:spTree>
    <p:extLst>
      <p:ext uri="{BB962C8B-B14F-4D97-AF65-F5344CB8AC3E}">
        <p14:creationId xmlns:p14="http://schemas.microsoft.com/office/powerpoint/2010/main" val="3283210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7" y="2780928"/>
            <a:ext cx="4248473" cy="3416320"/>
          </a:xfrm>
          <a:prstGeom prst="rect">
            <a:avLst/>
          </a:prstGeom>
        </p:spPr>
        <p:txBody>
          <a:bodyPr wrap="square">
            <a:spAutoFit/>
          </a:bodyPr>
          <a:lstStyle/>
          <a:p>
            <a:pPr algn="ctr">
              <a:lnSpc>
                <a:spcPct val="150000"/>
              </a:lnSpc>
            </a:pPr>
            <a:r>
              <a:rPr lang="ar-SA" sz="2400" b="1" dirty="0">
                <a:latin typeface="Tahoma" pitchFamily="34" charset="0"/>
              </a:rPr>
              <a:t>إن سر النجاح في الحياة يكمن في أن يكون </a:t>
            </a:r>
            <a:r>
              <a:rPr lang="ar-SA" sz="2400" b="1" dirty="0" smtClean="0">
                <a:latin typeface="Tahoma" pitchFamily="34" charset="0"/>
              </a:rPr>
              <a:t>الإنسان مستعدا </a:t>
            </a:r>
            <a:r>
              <a:rPr lang="ar-SA" sz="2400" b="1" dirty="0">
                <a:latin typeface="Tahoma" pitchFamily="34" charset="0"/>
              </a:rPr>
              <a:t>لأن يغتنم الفرصة </a:t>
            </a:r>
            <a:r>
              <a:rPr lang="ar-SA" sz="2400" b="1" dirty="0" smtClean="0">
                <a:latin typeface="Tahoma" pitchFamily="34" charset="0"/>
              </a:rPr>
              <a:t>عندما تسنح </a:t>
            </a:r>
            <a:r>
              <a:rPr lang="ar-SA" sz="2400" b="1" dirty="0">
                <a:latin typeface="Tahoma" pitchFamily="34" charset="0"/>
              </a:rPr>
              <a:t>له .</a:t>
            </a:r>
          </a:p>
          <a:p>
            <a:pPr algn="ctr">
              <a:lnSpc>
                <a:spcPct val="150000"/>
              </a:lnSpc>
            </a:pPr>
            <a:r>
              <a:rPr lang="ar-SA" sz="2400" b="1" dirty="0" smtClean="0">
                <a:latin typeface="Tahoma" pitchFamily="34" charset="0"/>
              </a:rPr>
              <a:t> </a:t>
            </a:r>
            <a:endParaRPr lang="en-US" sz="2400" b="1" dirty="0" smtClean="0">
              <a:latin typeface="Tahoma" pitchFamily="34" charset="0"/>
            </a:endParaRPr>
          </a:p>
          <a:p>
            <a:pPr algn="ctr">
              <a:lnSpc>
                <a:spcPct val="150000"/>
              </a:lnSpc>
            </a:pPr>
            <a:r>
              <a:rPr lang="ar-SA" sz="2400" b="1" dirty="0" smtClean="0">
                <a:latin typeface="Tahoma" pitchFamily="34" charset="0"/>
              </a:rPr>
              <a:t>بنيامين ديزرالي</a:t>
            </a:r>
          </a:p>
          <a:p>
            <a:pPr algn="ctr">
              <a:lnSpc>
                <a:spcPct val="150000"/>
              </a:lnSpc>
            </a:pP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(32)</a:t>
            </a:r>
          </a:p>
        </p:txBody>
      </p:sp>
    </p:spTree>
    <p:extLst>
      <p:ext uri="{BB962C8B-B14F-4D97-AF65-F5344CB8AC3E}">
        <p14:creationId xmlns:p14="http://schemas.microsoft.com/office/powerpoint/2010/main" val="564417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8683" y="3140968"/>
            <a:ext cx="3029997" cy="2246769"/>
          </a:xfrm>
          <a:prstGeom prst="rect">
            <a:avLst/>
          </a:prstGeom>
          <a:noFill/>
        </p:spPr>
        <p:txBody>
          <a:bodyPr wrap="none" rtlCol="1">
            <a:spAutoFit/>
          </a:bodyPr>
          <a:lstStyle/>
          <a:p>
            <a:pPr algn="ctr"/>
            <a:r>
              <a:rPr lang="ar-SA" sz="2800" b="1" dirty="0" smtClean="0"/>
              <a:t>لا يهم من أين أنت قادم </a:t>
            </a:r>
          </a:p>
          <a:p>
            <a:pPr algn="ctr"/>
            <a:r>
              <a:rPr lang="ar-SA" sz="2800" b="1" dirty="0" smtClean="0"/>
              <a:t>المهم إلى أين أنت ذاهب.</a:t>
            </a:r>
          </a:p>
          <a:p>
            <a:pPr algn="ctr"/>
            <a:endParaRPr lang="en-US" sz="2800" b="1" dirty="0" smtClean="0"/>
          </a:p>
          <a:p>
            <a:pPr algn="ctr"/>
            <a:r>
              <a:rPr lang="ar-SA" sz="2800" b="1" dirty="0" smtClean="0"/>
              <a:t> </a:t>
            </a:r>
          </a:p>
          <a:p>
            <a:pPr algn="ctr"/>
            <a:r>
              <a:rPr lang="ar-SA" sz="2800" b="1" dirty="0" smtClean="0"/>
              <a:t>براين تريسي </a:t>
            </a:r>
            <a:endParaRPr lang="ar-SA"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(33)</a:t>
            </a:r>
          </a:p>
        </p:txBody>
      </p:sp>
    </p:spTree>
    <p:extLst>
      <p:ext uri="{BB962C8B-B14F-4D97-AF65-F5344CB8AC3E}">
        <p14:creationId xmlns:p14="http://schemas.microsoft.com/office/powerpoint/2010/main" val="260494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3419872" y="3068960"/>
            <a:ext cx="382307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لعله من عجائب الحياة أنك إذا رفضت كل ما هو دون مستوى القمة ..</a:t>
            </a:r>
          </a:p>
          <a:p>
            <a:pPr algn="ctr"/>
            <a:r>
              <a:rPr lang="ar-SA" sz="2400" b="1" dirty="0"/>
              <a:t> فإنك دائما تصل إليها ..</a:t>
            </a:r>
          </a:p>
          <a:p>
            <a:pPr algn="ctr"/>
            <a:endParaRPr lang="ar-SA" sz="2800" b="1" dirty="0" smtClean="0"/>
          </a:p>
          <a:p>
            <a:pPr algn="ctr"/>
            <a:endParaRPr lang="ar-SA" sz="3200" b="1" dirty="0"/>
          </a:p>
          <a:p>
            <a:pPr algn="ctr"/>
            <a:r>
              <a:rPr lang="ar-SA" sz="2400" b="1" dirty="0"/>
              <a:t>سومرست ويليا</a:t>
            </a:r>
            <a:r>
              <a:rPr lang="ar-SA" sz="2000" b="1" dirty="0"/>
              <a:t>م</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(34)</a:t>
            </a:r>
          </a:p>
        </p:txBody>
      </p:sp>
    </p:spTree>
    <p:extLst>
      <p:ext uri="{BB962C8B-B14F-4D97-AF65-F5344CB8AC3E}">
        <p14:creationId xmlns:p14="http://schemas.microsoft.com/office/powerpoint/2010/main" val="4100216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4185" y="2852936"/>
            <a:ext cx="4296104" cy="3046988"/>
          </a:xfrm>
          <a:prstGeom prst="rect">
            <a:avLst/>
          </a:prstGeom>
          <a:noFill/>
        </p:spPr>
        <p:txBody>
          <a:bodyPr wrap="square" rtlCol="1">
            <a:spAutoFit/>
          </a:bodyPr>
          <a:lstStyle/>
          <a:p>
            <a:pPr algn="ctr"/>
            <a:r>
              <a:rPr lang="ar-SA" sz="2400" b="1" dirty="0" smtClean="0"/>
              <a:t>اخرج من دائرة الأمان في حياتك </a:t>
            </a:r>
          </a:p>
          <a:p>
            <a:pPr algn="ctr"/>
            <a:r>
              <a:rPr lang="ar-SA" sz="2400" b="1" dirty="0" smtClean="0"/>
              <a:t>فأنت ستتقدم وتتطور إذا رغبت في</a:t>
            </a:r>
          </a:p>
          <a:p>
            <a:pPr algn="ctr"/>
            <a:r>
              <a:rPr lang="ar-SA" sz="2400" b="1" dirty="0" smtClean="0"/>
              <a:t> تقبل الشعور بعدم الراحة </a:t>
            </a:r>
            <a:r>
              <a:rPr lang="ar-SA" sz="2400" b="1" dirty="0"/>
              <a:t>والقلق المصاحبين لتجربة شيء </a:t>
            </a:r>
            <a:r>
              <a:rPr lang="ar-SA" sz="2400" b="1" dirty="0" smtClean="0"/>
              <a:t>جديد. </a:t>
            </a:r>
          </a:p>
          <a:p>
            <a:pPr algn="ctr"/>
            <a:endParaRPr lang="en-US" sz="2400" b="1" dirty="0" smtClean="0"/>
          </a:p>
          <a:p>
            <a:pPr algn="ctr"/>
            <a:endParaRPr lang="ar-SA" sz="2400" b="1" dirty="0" smtClean="0"/>
          </a:p>
          <a:p>
            <a:pPr algn="ctr"/>
            <a:r>
              <a:rPr lang="ar-SA" sz="2400" b="1" dirty="0" smtClean="0"/>
              <a:t>براين تريسي </a:t>
            </a:r>
            <a:endParaRPr lang="en-US" sz="2400" b="1" dirty="0" smtClean="0"/>
          </a:p>
          <a:p>
            <a:pPr algn="ct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(35)</a:t>
            </a:r>
          </a:p>
        </p:txBody>
      </p:sp>
    </p:spTree>
    <p:extLst>
      <p:ext uri="{BB962C8B-B14F-4D97-AF65-F5344CB8AC3E}">
        <p14:creationId xmlns:p14="http://schemas.microsoft.com/office/powerpoint/2010/main" val="3751068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650838" y="3140968"/>
            <a:ext cx="332174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لا محال في الحياة .. </a:t>
            </a:r>
            <a:endParaRPr lang="ar-SA" sz="2400" b="1" dirty="0" smtClean="0"/>
          </a:p>
          <a:p>
            <a:pPr algn="ctr"/>
            <a:r>
              <a:rPr lang="ar-SA" sz="2400" b="1" dirty="0" smtClean="0"/>
              <a:t>إذا </a:t>
            </a:r>
            <a:r>
              <a:rPr lang="ar-SA" sz="2400" b="1" dirty="0"/>
              <a:t>ما اجتمع الهم وصح العزم ..</a:t>
            </a:r>
          </a:p>
          <a:p>
            <a:pPr algn="ctr"/>
            <a:endParaRPr lang="ar-SA" sz="2400" b="1" dirty="0" smtClean="0"/>
          </a:p>
          <a:p>
            <a:pPr algn="ctr"/>
            <a:endParaRPr lang="ar-SA" sz="2400" b="1" dirty="0"/>
          </a:p>
          <a:p>
            <a:pPr algn="ctr"/>
            <a:r>
              <a:rPr lang="ar-SA" sz="2400" b="1" dirty="0"/>
              <a:t>خالد أبوشادي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(36)</a:t>
            </a:r>
          </a:p>
        </p:txBody>
      </p:sp>
    </p:spTree>
    <p:extLst>
      <p:ext uri="{BB962C8B-B14F-4D97-AF65-F5344CB8AC3E}">
        <p14:creationId xmlns:p14="http://schemas.microsoft.com/office/powerpoint/2010/main" val="191150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6237" y="2636912"/>
            <a:ext cx="4572000" cy="3877985"/>
          </a:xfrm>
          <a:prstGeom prst="rect">
            <a:avLst/>
          </a:prstGeom>
        </p:spPr>
        <p:txBody>
          <a:bodyPr>
            <a:spAutoFit/>
          </a:bodyPr>
          <a:lstStyle/>
          <a:p>
            <a:pPr algn="ctr">
              <a:lnSpc>
                <a:spcPct val="150000"/>
              </a:lnSpc>
            </a:pPr>
            <a:r>
              <a:rPr lang="ar-SA" sz="2400" b="1" dirty="0">
                <a:latin typeface="Tahoma" pitchFamily="34" charset="0"/>
              </a:rPr>
              <a:t>أصعب الأشياء في الحياة يمكن احتمالها إذا كان هناك هدف </a:t>
            </a:r>
            <a:r>
              <a:rPr lang="ar-SA" sz="2400" b="1" dirty="0" smtClean="0">
                <a:latin typeface="Tahoma" pitchFamily="34" charset="0"/>
              </a:rPr>
              <a:t>فالفقر </a:t>
            </a:r>
            <a:r>
              <a:rPr lang="ar-SA" sz="2400" b="1" dirty="0">
                <a:latin typeface="Tahoma" pitchFamily="34" charset="0"/>
              </a:rPr>
              <a:t>والإجهاد والضنى </a:t>
            </a:r>
            <a:endParaRPr lang="ar-SA" sz="2400" b="1" dirty="0" smtClean="0">
              <a:latin typeface="Tahoma" pitchFamily="34" charset="0"/>
            </a:endParaRPr>
          </a:p>
          <a:p>
            <a:pPr algn="ctr">
              <a:lnSpc>
                <a:spcPct val="150000"/>
              </a:lnSpc>
            </a:pPr>
            <a:r>
              <a:rPr lang="ar-SA" sz="2400" b="1" dirty="0" smtClean="0">
                <a:latin typeface="Tahoma" pitchFamily="34" charset="0"/>
              </a:rPr>
              <a:t>كل </a:t>
            </a:r>
            <a:r>
              <a:rPr lang="ar-SA" sz="2400" b="1" dirty="0">
                <a:latin typeface="Tahoma" pitchFamily="34" charset="0"/>
              </a:rPr>
              <a:t>هذه الأشياء لن تمنع الابتسامة عن وجه </a:t>
            </a:r>
            <a:endParaRPr lang="en-US" sz="2400" b="1" dirty="0" smtClean="0">
              <a:latin typeface="Tahoma" pitchFamily="34" charset="0"/>
            </a:endParaRPr>
          </a:p>
          <a:p>
            <a:pPr algn="ctr">
              <a:lnSpc>
                <a:spcPct val="150000"/>
              </a:lnSpc>
            </a:pPr>
            <a:r>
              <a:rPr lang="ar-SA" sz="2400" b="1" dirty="0" smtClean="0">
                <a:latin typeface="Tahoma" pitchFamily="34" charset="0"/>
              </a:rPr>
              <a:t>إنسان </a:t>
            </a:r>
            <a:r>
              <a:rPr lang="ar-SA" sz="2400" b="1" dirty="0">
                <a:latin typeface="Tahoma" pitchFamily="34" charset="0"/>
              </a:rPr>
              <a:t>له </a:t>
            </a:r>
            <a:r>
              <a:rPr lang="ar-SA" sz="2400" b="1" dirty="0" smtClean="0">
                <a:latin typeface="Tahoma" pitchFamily="34" charset="0"/>
              </a:rPr>
              <a:t>هدف. </a:t>
            </a:r>
          </a:p>
          <a:p>
            <a:pPr algn="ctr">
              <a:lnSpc>
                <a:spcPct val="150000"/>
              </a:lnSpc>
            </a:pPr>
            <a:endParaRPr lang="ar-SA" sz="2400" b="1" dirty="0" smtClean="0">
              <a:latin typeface="Tahoma" pitchFamily="34" charset="0"/>
            </a:endParaRPr>
          </a:p>
          <a:p>
            <a:pPr algn="ctr">
              <a:lnSpc>
                <a:spcPct val="150000"/>
              </a:lnSpc>
            </a:pPr>
            <a:r>
              <a:rPr lang="ar-SA" sz="2000" b="1" dirty="0" smtClean="0">
                <a:latin typeface="Tahoma" pitchFamily="34" charset="0"/>
              </a:rPr>
              <a:t>رجاء النقاش</a:t>
            </a:r>
          </a:p>
          <a:p>
            <a:pPr algn="ctr">
              <a:lnSpc>
                <a:spcPct val="150000"/>
              </a:lnSpc>
            </a:pPr>
            <a:endParaRPr lang="ar-SA"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635895" y="1183204"/>
            <a:ext cx="2252540" cy="584775"/>
          </a:xfrm>
          <a:prstGeom prst="rect">
            <a:avLst/>
          </a:prstGeom>
          <a:noFill/>
        </p:spPr>
        <p:txBody>
          <a:bodyPr wrap="none" rtlCol="1">
            <a:spAutoFit/>
          </a:bodyPr>
          <a:lstStyle/>
          <a:p>
            <a:r>
              <a:rPr lang="ar-SA" sz="3200" b="1" dirty="0" smtClean="0"/>
              <a:t>القصاصة (37)</a:t>
            </a:r>
          </a:p>
        </p:txBody>
      </p:sp>
    </p:spTree>
    <p:extLst>
      <p:ext uri="{BB962C8B-B14F-4D97-AF65-F5344CB8AC3E}">
        <p14:creationId xmlns:p14="http://schemas.microsoft.com/office/powerpoint/2010/main" val="1829500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843808" y="3068960"/>
            <a:ext cx="4680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إذا كنت تعتقد بأنك قادر أن تعمل شيئا </a:t>
            </a:r>
            <a:endParaRPr lang="ar-SA" sz="2400" b="1" dirty="0" smtClean="0"/>
          </a:p>
          <a:p>
            <a:pPr algn="ctr"/>
            <a:r>
              <a:rPr lang="ar-SA" sz="2400" b="1" dirty="0" smtClean="0"/>
              <a:t>أو </a:t>
            </a:r>
            <a:r>
              <a:rPr lang="ar-SA" sz="2400" b="1" dirty="0"/>
              <a:t>تعتقد أنك غير قادر فأنت </a:t>
            </a:r>
            <a:r>
              <a:rPr lang="ar-SA" sz="2400" b="1" dirty="0" smtClean="0"/>
              <a:t>في</a:t>
            </a:r>
          </a:p>
          <a:p>
            <a:pPr algn="ctr"/>
            <a:r>
              <a:rPr lang="ar-SA" sz="2400" b="1" dirty="0" smtClean="0"/>
              <a:t>كلتا </a:t>
            </a:r>
            <a:r>
              <a:rPr lang="ar-SA" sz="2400" b="1" dirty="0"/>
              <a:t>الحالتين على صواب</a:t>
            </a:r>
          </a:p>
          <a:p>
            <a:pPr algn="ctr"/>
            <a:endParaRPr lang="ar-SA" sz="2400" b="1" dirty="0" smtClean="0"/>
          </a:p>
          <a:p>
            <a:pPr algn="ctr"/>
            <a:endParaRPr lang="ar-SA" sz="2400" b="1" dirty="0"/>
          </a:p>
          <a:p>
            <a:pPr algn="ctr"/>
            <a:r>
              <a:rPr lang="ar-SA" sz="2400" b="1" dirty="0"/>
              <a:t>هنري فورد</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(38)</a:t>
            </a:r>
          </a:p>
        </p:txBody>
      </p:sp>
    </p:spTree>
    <p:extLst>
      <p:ext uri="{BB962C8B-B14F-4D97-AF65-F5344CB8AC3E}">
        <p14:creationId xmlns:p14="http://schemas.microsoft.com/office/powerpoint/2010/main" val="180380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27784" y="2996952"/>
            <a:ext cx="496855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a:t> </a:t>
            </a:r>
            <a:r>
              <a:rPr lang="ar-SA" sz="2400" b="1" dirty="0"/>
              <a:t>الفشل ببساطة هو فرصة جديدة للبدء </a:t>
            </a:r>
            <a:endParaRPr lang="ar-SA" sz="2400" b="1" dirty="0" smtClean="0"/>
          </a:p>
          <a:p>
            <a:pPr algn="ctr"/>
            <a:r>
              <a:rPr lang="ar-SA" sz="2400" b="1" dirty="0" smtClean="0"/>
              <a:t>من </a:t>
            </a:r>
            <a:r>
              <a:rPr lang="ar-SA" sz="2400" b="1" dirty="0"/>
              <a:t>جديد </a:t>
            </a:r>
            <a:r>
              <a:rPr lang="ar-SA" sz="2400" b="1" dirty="0" smtClean="0"/>
              <a:t>ولكن </a:t>
            </a:r>
            <a:r>
              <a:rPr lang="ar-SA" sz="2400" b="1" dirty="0"/>
              <a:t>هذه المرة بذكاء أكبر.</a:t>
            </a:r>
          </a:p>
          <a:p>
            <a:pPr algn="ctr"/>
            <a:endParaRPr lang="ar-SA" sz="2400" b="1" dirty="0" smtClean="0"/>
          </a:p>
          <a:p>
            <a:pPr algn="ctr"/>
            <a:endParaRPr lang="ar-SA" sz="2400" b="1" dirty="0"/>
          </a:p>
          <a:p>
            <a:pPr algn="ctr"/>
            <a:r>
              <a:rPr lang="ar-SA" sz="2000" b="1" dirty="0"/>
              <a:t>هنري فورد</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74982" cy="584775"/>
          </a:xfrm>
          <a:prstGeom prst="rect">
            <a:avLst/>
          </a:prstGeom>
          <a:noFill/>
        </p:spPr>
        <p:txBody>
          <a:bodyPr wrap="none" rtlCol="1">
            <a:spAutoFit/>
          </a:bodyPr>
          <a:lstStyle/>
          <a:p>
            <a:r>
              <a:rPr lang="ar-SA" sz="3200" b="1" dirty="0" smtClean="0"/>
              <a:t>القصاصة الثالثة</a:t>
            </a:r>
          </a:p>
        </p:txBody>
      </p:sp>
    </p:spTree>
    <p:extLst>
      <p:ext uri="{BB962C8B-B14F-4D97-AF65-F5344CB8AC3E}">
        <p14:creationId xmlns:p14="http://schemas.microsoft.com/office/powerpoint/2010/main" val="1559324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780928"/>
            <a:ext cx="4572000" cy="2862322"/>
          </a:xfrm>
          <a:prstGeom prst="rect">
            <a:avLst/>
          </a:prstGeom>
        </p:spPr>
        <p:txBody>
          <a:bodyPr>
            <a:spAutoFit/>
          </a:bodyPr>
          <a:lstStyle/>
          <a:p>
            <a:pPr algn="ctr"/>
            <a:endParaRPr lang="ar-SA" sz="2400" b="1" dirty="0">
              <a:latin typeface="Tahoma" pitchFamily="34" charset="0"/>
            </a:endParaRPr>
          </a:p>
          <a:p>
            <a:pPr algn="ctr"/>
            <a:r>
              <a:rPr lang="ar-SA" sz="2400" b="1" dirty="0">
                <a:latin typeface="Tahoma" pitchFamily="34" charset="0"/>
              </a:rPr>
              <a:t>السر العظيم في حصاد أعظم الثمار والحصول على أعظم النعم من الحياة </a:t>
            </a:r>
            <a:endParaRPr lang="ar-SA" sz="2400" b="1" dirty="0" smtClean="0">
              <a:latin typeface="Tahoma" pitchFamily="34" charset="0"/>
            </a:endParaRPr>
          </a:p>
          <a:p>
            <a:pPr algn="ctr"/>
            <a:r>
              <a:rPr lang="ar-SA" sz="2400" b="1" dirty="0" smtClean="0">
                <a:latin typeface="Tahoma" pitchFamily="34" charset="0"/>
              </a:rPr>
              <a:t>هو </a:t>
            </a:r>
            <a:r>
              <a:rPr lang="ar-SA" sz="2400" b="1" dirty="0">
                <a:latin typeface="Tahoma" pitchFamily="34" charset="0"/>
              </a:rPr>
              <a:t>أن تحيا دائما  في خطر</a:t>
            </a:r>
            <a:r>
              <a:rPr lang="ar-SA" sz="3200" b="1" dirty="0">
                <a:latin typeface="Tahoma" pitchFamily="34" charset="0"/>
              </a:rPr>
              <a:t> </a:t>
            </a:r>
            <a:r>
              <a:rPr lang="ar-SA" sz="3200" b="1" dirty="0" smtClean="0">
                <a:latin typeface="Tahoma" pitchFamily="34" charset="0"/>
              </a:rPr>
              <a:t>.</a:t>
            </a:r>
            <a:r>
              <a:rPr lang="ar-SA" sz="3600" b="1" dirty="0" smtClean="0">
                <a:latin typeface="Tahoma" pitchFamily="34" charset="0"/>
              </a:rPr>
              <a:t> </a:t>
            </a:r>
          </a:p>
          <a:p>
            <a:pPr algn="ctr"/>
            <a:endParaRPr lang="ar-SA" sz="3600" b="1" dirty="0" smtClean="0">
              <a:latin typeface="Tahoma" pitchFamily="34" charset="0"/>
            </a:endParaRPr>
          </a:p>
          <a:p>
            <a:pPr algn="ctr"/>
            <a:r>
              <a:rPr lang="ar-SA" sz="2400" b="1" dirty="0" smtClean="0">
                <a:latin typeface="Tahoma" pitchFamily="34" charset="0"/>
              </a:rPr>
              <a:t>نيتشه</a:t>
            </a:r>
            <a:r>
              <a:rPr lang="ar-SA" sz="3600" b="1" dirty="0" smtClean="0">
                <a:latin typeface="Tahoma" pitchFamily="34" charset="0"/>
              </a:rPr>
              <a:t> </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(39)</a:t>
            </a:r>
          </a:p>
        </p:txBody>
      </p:sp>
    </p:spTree>
    <p:extLst>
      <p:ext uri="{BB962C8B-B14F-4D97-AF65-F5344CB8AC3E}">
        <p14:creationId xmlns:p14="http://schemas.microsoft.com/office/powerpoint/2010/main" val="3046886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2852936"/>
            <a:ext cx="4572000" cy="3046988"/>
          </a:xfrm>
          <a:prstGeom prst="rect">
            <a:avLst/>
          </a:prstGeom>
        </p:spPr>
        <p:txBody>
          <a:bodyPr>
            <a:spAutoFit/>
          </a:bodyPr>
          <a:lstStyle/>
          <a:p>
            <a:pPr algn="ctr"/>
            <a:r>
              <a:rPr lang="ar-SA" sz="2400" b="1" dirty="0">
                <a:latin typeface="Tahoma" pitchFamily="34" charset="0"/>
              </a:rPr>
              <a:t>ربما غلبت المرء </a:t>
            </a:r>
            <a:r>
              <a:rPr lang="ar-SA" sz="2400" b="1" dirty="0" smtClean="0">
                <a:latin typeface="Tahoma" pitchFamily="34" charset="0"/>
              </a:rPr>
              <a:t>منا </a:t>
            </a:r>
            <a:r>
              <a:rPr lang="ar-SA" sz="2400" b="1" dirty="0">
                <a:latin typeface="Tahoma" pitchFamily="34" charset="0"/>
              </a:rPr>
              <a:t>أعراض قاهرة سلبته طمأنينته ورضاه وهنا يجب أن يتشبث بالعناية الإلهية  كي تنقذه مما حل به فإن الاستسلام لتيار الكآبة بداية انهيار شامل </a:t>
            </a:r>
            <a:endParaRPr lang="en-US" sz="2400" b="1" dirty="0" smtClean="0">
              <a:latin typeface="Tahoma" pitchFamily="34" charset="0"/>
            </a:endParaRPr>
          </a:p>
          <a:p>
            <a:pPr algn="ctr"/>
            <a:r>
              <a:rPr lang="ar-SA" sz="2400" b="1" dirty="0" smtClean="0">
                <a:latin typeface="Tahoma" pitchFamily="34" charset="0"/>
              </a:rPr>
              <a:t>يطبع </a:t>
            </a:r>
            <a:r>
              <a:rPr lang="ar-SA" sz="2400" b="1" dirty="0">
                <a:latin typeface="Tahoma" pitchFamily="34" charset="0"/>
              </a:rPr>
              <a:t>كل الأعمال بالعجز .</a:t>
            </a:r>
          </a:p>
          <a:p>
            <a:pPr algn="ctr"/>
            <a:endParaRPr lang="ar-SA" sz="2400" b="1" dirty="0" smtClean="0">
              <a:latin typeface="Tahoma" pitchFamily="34" charset="0"/>
            </a:endParaRPr>
          </a:p>
          <a:p>
            <a:pPr algn="ctr"/>
            <a:endParaRPr lang="ar-SA" sz="2400" b="1" dirty="0" smtClean="0">
              <a:latin typeface="Tahoma" pitchFamily="34" charset="0"/>
            </a:endParaRPr>
          </a:p>
          <a:p>
            <a:pPr algn="ctr"/>
            <a:r>
              <a:rPr lang="ar-SA" sz="2400" b="1" dirty="0" smtClean="0">
                <a:latin typeface="Tahoma" pitchFamily="34" charset="0"/>
              </a:rPr>
              <a:t>د. محمد الغزالي</a:t>
            </a:r>
            <a:endParaRPr lang="ar-SA" sz="2400" b="1" dirty="0">
              <a:latin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(40)</a:t>
            </a:r>
          </a:p>
        </p:txBody>
      </p:sp>
    </p:spTree>
    <p:extLst>
      <p:ext uri="{BB962C8B-B14F-4D97-AF65-F5344CB8AC3E}">
        <p14:creationId xmlns:p14="http://schemas.microsoft.com/office/powerpoint/2010/main" val="2933507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3015143"/>
            <a:ext cx="4572000" cy="2086725"/>
          </a:xfrm>
          <a:prstGeom prst="rect">
            <a:avLst/>
          </a:prstGeom>
        </p:spPr>
        <p:txBody>
          <a:bodyPr>
            <a:spAutoFit/>
          </a:bodyPr>
          <a:lstStyle/>
          <a:p>
            <a:pPr algn="ctr">
              <a:lnSpc>
                <a:spcPct val="90000"/>
              </a:lnSpc>
            </a:pPr>
            <a:r>
              <a:rPr lang="ar-SA" sz="2400" b="1" dirty="0"/>
              <a:t>إن الفشل في الاعتراف بالحقيقة دائما ما يعوق نضجك فحتى الأطفال والأغبياء لديهم </a:t>
            </a:r>
            <a:endParaRPr lang="en-US" sz="2400" b="1" dirty="0" smtClean="0"/>
          </a:p>
          <a:p>
            <a:pPr algn="ctr">
              <a:lnSpc>
                <a:spcPct val="90000"/>
              </a:lnSpc>
            </a:pPr>
            <a:r>
              <a:rPr lang="ar-SA" sz="2400" b="1" dirty="0" smtClean="0"/>
              <a:t>دروس </a:t>
            </a:r>
            <a:r>
              <a:rPr lang="ar-SA" sz="2400" b="1" dirty="0"/>
              <a:t>يلقنونها للآخرين </a:t>
            </a:r>
            <a:r>
              <a:rPr lang="ar-SA" sz="2400" b="1" dirty="0" smtClean="0"/>
              <a:t>.</a:t>
            </a:r>
          </a:p>
          <a:p>
            <a:pPr algn="ctr">
              <a:lnSpc>
                <a:spcPct val="90000"/>
              </a:lnSpc>
            </a:pPr>
            <a:endParaRPr lang="ar-SA" sz="2400" b="1" dirty="0" smtClean="0"/>
          </a:p>
          <a:p>
            <a:pPr algn="ctr">
              <a:lnSpc>
                <a:spcPct val="90000"/>
              </a:lnSpc>
            </a:pPr>
            <a:endParaRPr lang="ar-SA" sz="2400" b="1" dirty="0"/>
          </a:p>
          <a:p>
            <a:pPr algn="ctr">
              <a:lnSpc>
                <a:spcPct val="90000"/>
              </a:lnSpc>
            </a:pPr>
            <a:r>
              <a:rPr lang="ar-SA" sz="2400" b="1" dirty="0" smtClean="0"/>
              <a:t>ديفيد فيكسون</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(41)</a:t>
            </a:r>
          </a:p>
        </p:txBody>
      </p:sp>
    </p:spTree>
    <p:extLst>
      <p:ext uri="{BB962C8B-B14F-4D97-AF65-F5344CB8AC3E}">
        <p14:creationId xmlns:p14="http://schemas.microsoft.com/office/powerpoint/2010/main" val="66620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739949" y="3140968"/>
            <a:ext cx="51845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المؤمن الضعيف هو الذي يحتج بالقضاء والقدر</a:t>
            </a:r>
          </a:p>
          <a:p>
            <a:pPr algn="ctr"/>
            <a:r>
              <a:rPr lang="ar-SA" sz="2400" b="1" dirty="0"/>
              <a:t> أما المؤمن القوي فهو يعتقد أنه قضاء الله</a:t>
            </a:r>
          </a:p>
          <a:p>
            <a:pPr algn="ctr"/>
            <a:r>
              <a:rPr lang="ar-SA" sz="2400" b="1" dirty="0"/>
              <a:t> وقدره الذي لا يرد .</a:t>
            </a:r>
          </a:p>
          <a:p>
            <a:pPr algn="ctr"/>
            <a:endParaRPr lang="ar-SA" sz="2400" b="1" dirty="0" smtClean="0"/>
          </a:p>
          <a:p>
            <a:pPr algn="ctr"/>
            <a:endParaRPr lang="ar-SA" sz="2400" b="1" dirty="0"/>
          </a:p>
          <a:p>
            <a:pPr algn="ctr"/>
            <a:r>
              <a:rPr lang="ar-SA" sz="2400" b="1" dirty="0"/>
              <a:t>محمد اقبال</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(42)</a:t>
            </a:r>
          </a:p>
        </p:txBody>
      </p:sp>
    </p:spTree>
    <p:extLst>
      <p:ext uri="{BB962C8B-B14F-4D97-AF65-F5344CB8AC3E}">
        <p14:creationId xmlns:p14="http://schemas.microsoft.com/office/powerpoint/2010/main" val="1630689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2"/>
          <p:cNvSpPr txBox="1">
            <a:spLocks noChangeArrowheads="1"/>
          </p:cNvSpPr>
          <p:nvPr/>
        </p:nvSpPr>
        <p:spPr bwMode="auto">
          <a:xfrm>
            <a:off x="3131840" y="3068960"/>
            <a:ext cx="44644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السبب في بقاء الغالبية من الناس في المنطقة الآمنة يكمن في عدم اتخاذ قرارات جادة خوفا من الفشل .</a:t>
            </a:r>
          </a:p>
          <a:p>
            <a:pPr algn="ctr"/>
            <a:endParaRPr lang="ar-SA" sz="2400" b="1" dirty="0" smtClean="0"/>
          </a:p>
          <a:p>
            <a:pPr algn="ctr"/>
            <a:endParaRPr lang="ar-SA" sz="2400" b="1" dirty="0"/>
          </a:p>
          <a:p>
            <a:pPr algn="ctr"/>
            <a:r>
              <a:rPr lang="ar-SA" sz="2400" b="1" dirty="0"/>
              <a:t>د.إبراهيم الفقي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(43)</a:t>
            </a:r>
          </a:p>
        </p:txBody>
      </p:sp>
    </p:spTree>
    <p:extLst>
      <p:ext uri="{BB962C8B-B14F-4D97-AF65-F5344CB8AC3E}">
        <p14:creationId xmlns:p14="http://schemas.microsoft.com/office/powerpoint/2010/main" val="987155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559929" y="3284984"/>
            <a:ext cx="55446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الشخص الحكيم يصنع الفرص أكثر مما يجدها .</a:t>
            </a:r>
          </a:p>
          <a:p>
            <a:pPr algn="ctr"/>
            <a:endParaRPr lang="ar-SA" sz="2400" b="1" dirty="0" smtClean="0"/>
          </a:p>
          <a:p>
            <a:pPr algn="ctr"/>
            <a:endParaRPr lang="ar-SA" sz="2400" b="1" dirty="0"/>
          </a:p>
          <a:p>
            <a:pPr algn="ctr"/>
            <a:r>
              <a:rPr lang="ar-SA" sz="2400" b="1" dirty="0"/>
              <a:t>فرانسيس بيكون</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(44)</a:t>
            </a:r>
          </a:p>
        </p:txBody>
      </p:sp>
    </p:spTree>
    <p:extLst>
      <p:ext uri="{BB962C8B-B14F-4D97-AF65-F5344CB8AC3E}">
        <p14:creationId xmlns:p14="http://schemas.microsoft.com/office/powerpoint/2010/main" val="664757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853833" y="2636912"/>
            <a:ext cx="495680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ar-SA" sz="2400" b="1" dirty="0"/>
          </a:p>
          <a:p>
            <a:pPr algn="ctr"/>
            <a:r>
              <a:rPr lang="ar-SA" sz="2400" b="1" dirty="0"/>
              <a:t>امتلك حياتك فمقدار الضبط والتوجيه الذي تملكه </a:t>
            </a:r>
            <a:endParaRPr lang="ar-SA" sz="2400" b="1" dirty="0" smtClean="0"/>
          </a:p>
          <a:p>
            <a:pPr algn="ctr"/>
            <a:r>
              <a:rPr lang="ar-SA" sz="2400" b="1" dirty="0" smtClean="0"/>
              <a:t>يحدد </a:t>
            </a:r>
            <a:r>
              <a:rPr lang="ar-SA" sz="2400" b="1" dirty="0"/>
              <a:t>مقدار الصحة النفسية التي </a:t>
            </a:r>
            <a:r>
              <a:rPr lang="ar-SA" sz="2400" b="1" dirty="0" smtClean="0"/>
              <a:t>تملكها</a:t>
            </a:r>
            <a:r>
              <a:rPr lang="ar-SA" sz="2400" b="1" dirty="0"/>
              <a:t> </a:t>
            </a:r>
            <a:endParaRPr lang="ar-SA" sz="2400" b="1" dirty="0" smtClean="0"/>
          </a:p>
          <a:p>
            <a:pPr algn="ctr"/>
            <a:r>
              <a:rPr lang="ar-SA" sz="2400" b="1" dirty="0" smtClean="0"/>
              <a:t>ويحقق </a:t>
            </a:r>
            <a:r>
              <a:rPr lang="ar-SA" sz="2400" b="1" dirty="0"/>
              <a:t>شعورا </a:t>
            </a:r>
            <a:r>
              <a:rPr lang="ar-SA" sz="2400" b="1" dirty="0" smtClean="0"/>
              <a:t>بعدم اضطراب </a:t>
            </a:r>
            <a:r>
              <a:rPr lang="ar-SA" sz="2400" b="1" dirty="0"/>
              <a:t>نفسك فالمطلوب </a:t>
            </a:r>
            <a:endParaRPr lang="ar-SA" sz="2400" b="1" dirty="0" smtClean="0"/>
          </a:p>
          <a:p>
            <a:pPr algn="ctr"/>
            <a:r>
              <a:rPr lang="ar-SA" sz="2400" b="1" dirty="0" smtClean="0"/>
              <a:t>أن تشعر </a:t>
            </a:r>
            <a:r>
              <a:rPr lang="ar-SA" sz="2400" b="1" dirty="0"/>
              <a:t>أن المقود بيدك</a:t>
            </a:r>
            <a:r>
              <a:rPr lang="ar-SA" sz="2400" b="1" dirty="0" smtClean="0"/>
              <a:t> </a:t>
            </a:r>
            <a:endParaRPr lang="ar-SA" sz="2400" b="1" dirty="0"/>
          </a:p>
          <a:p>
            <a:pPr algn="ctr"/>
            <a:r>
              <a:rPr lang="ar-SA" sz="2400" b="1" dirty="0" smtClean="0"/>
              <a:t>وأنك </a:t>
            </a:r>
            <a:r>
              <a:rPr lang="ar-SA" sz="2400" b="1" dirty="0"/>
              <a:t>أنت من توجه حياتك .</a:t>
            </a:r>
          </a:p>
          <a:p>
            <a:pPr algn="ctr"/>
            <a:r>
              <a:rPr lang="ar-SA" sz="2400" b="1" dirty="0" smtClean="0"/>
              <a:t> </a:t>
            </a:r>
            <a:endParaRPr lang="ar-SA" sz="2400" b="1" dirty="0"/>
          </a:p>
          <a:p>
            <a:pPr algn="ctr"/>
            <a:endParaRPr lang="ar-SA" sz="2400" b="1" dirty="0"/>
          </a:p>
          <a:p>
            <a:pPr algn="ctr"/>
            <a:r>
              <a:rPr lang="ar-SA" sz="2000" b="1" dirty="0"/>
              <a:t>برايان تريسي</a:t>
            </a:r>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(45)</a:t>
            </a:r>
          </a:p>
        </p:txBody>
      </p:sp>
    </p:spTree>
    <p:extLst>
      <p:ext uri="{BB962C8B-B14F-4D97-AF65-F5344CB8AC3E}">
        <p14:creationId xmlns:p14="http://schemas.microsoft.com/office/powerpoint/2010/main" val="3559955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987824" y="3068960"/>
            <a:ext cx="4680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الكثير منا يقاومون التغيير لأنه يخرجهم  </a:t>
            </a:r>
            <a:endParaRPr lang="ar-SA" sz="2400" b="1" dirty="0" smtClean="0"/>
          </a:p>
          <a:p>
            <a:pPr algn="ctr"/>
            <a:r>
              <a:rPr lang="ar-SA" sz="2400" b="1" dirty="0" smtClean="0"/>
              <a:t>من </a:t>
            </a:r>
            <a:r>
              <a:rPr lang="ar-SA" sz="2400" b="1" dirty="0"/>
              <a:t>منطقة الراحة والتبلد </a:t>
            </a:r>
            <a:r>
              <a:rPr lang="ar-SA" sz="2400" b="1" dirty="0" smtClean="0"/>
              <a:t>ولعل </a:t>
            </a:r>
            <a:r>
              <a:rPr lang="ar-SA" sz="2400" b="1" dirty="0"/>
              <a:t>الخوف من المجهول  يجعل الكثير يفضلون التقوقع في تلك  المنطقة.</a:t>
            </a:r>
          </a:p>
          <a:p>
            <a:pPr algn="ctr"/>
            <a:endParaRPr lang="ar-SA" sz="2400" b="1" dirty="0" smtClean="0"/>
          </a:p>
          <a:p>
            <a:pPr algn="ctr"/>
            <a:endParaRPr lang="ar-SA" sz="2400" b="1" dirty="0"/>
          </a:p>
          <a:p>
            <a:pPr algn="ctr"/>
            <a:r>
              <a:rPr lang="ar-SA" sz="2400" b="1" dirty="0"/>
              <a:t>د.ابراهيم الفقي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(46)</a:t>
            </a:r>
          </a:p>
        </p:txBody>
      </p:sp>
    </p:spTree>
    <p:extLst>
      <p:ext uri="{BB962C8B-B14F-4D97-AF65-F5344CB8AC3E}">
        <p14:creationId xmlns:p14="http://schemas.microsoft.com/office/powerpoint/2010/main" val="1538974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3203849" y="2996952"/>
            <a:ext cx="432142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الخطر الأعظم بالنسبة لمعظم البشر ليس أن يكون هدفهم  كبير لدرجة صعوبة تحقيقه ..وإنما في أن يكون بسيطا متواضعا من السهل تحقيقه </a:t>
            </a:r>
            <a:r>
              <a:rPr lang="ar-SA" sz="2400" b="1" dirty="0" smtClean="0"/>
              <a:t>.</a:t>
            </a:r>
            <a:endParaRPr lang="ar-SA" sz="2400" b="1" dirty="0"/>
          </a:p>
          <a:p>
            <a:pPr algn="ctr"/>
            <a:endParaRPr lang="ar-SA" sz="2400" b="1" dirty="0" smtClean="0"/>
          </a:p>
          <a:p>
            <a:pPr algn="ctr"/>
            <a:endParaRPr lang="ar-SA" sz="2400" b="1" dirty="0"/>
          </a:p>
          <a:p>
            <a:pPr algn="ctr"/>
            <a:r>
              <a:rPr lang="ar-SA" sz="2400" b="1" dirty="0"/>
              <a:t>مايكل أنجلو</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(47)</a:t>
            </a:r>
          </a:p>
        </p:txBody>
      </p:sp>
    </p:spTree>
    <p:extLst>
      <p:ext uri="{BB962C8B-B14F-4D97-AF65-F5344CB8AC3E}">
        <p14:creationId xmlns:p14="http://schemas.microsoft.com/office/powerpoint/2010/main" val="128020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961545"/>
            <a:ext cx="5328592" cy="1938992"/>
          </a:xfrm>
          <a:prstGeom prst="rect">
            <a:avLst/>
          </a:prstGeom>
        </p:spPr>
        <p:txBody>
          <a:bodyPr wrap="square">
            <a:spAutoFit/>
          </a:bodyPr>
          <a:lstStyle/>
          <a:p>
            <a:pPr algn="ctr"/>
            <a:r>
              <a:rPr lang="ar-SA" sz="2400" b="1" dirty="0"/>
              <a:t>الناس الذي تقضي معهم الوقت </a:t>
            </a:r>
            <a:r>
              <a:rPr lang="ar-SA" sz="2400" b="1" dirty="0" smtClean="0"/>
              <a:t>سوف</a:t>
            </a:r>
          </a:p>
          <a:p>
            <a:pPr algn="ctr"/>
            <a:r>
              <a:rPr lang="ar-SA" sz="2400" b="1" dirty="0"/>
              <a:t>غيرون </a:t>
            </a:r>
            <a:r>
              <a:rPr lang="ar-SA" sz="2400" b="1" dirty="0" smtClean="0"/>
              <a:t>حياتك بشكل </a:t>
            </a:r>
            <a:r>
              <a:rPr lang="ar-SA" sz="2400" b="1" dirty="0"/>
              <a:t>أو بآخر.</a:t>
            </a:r>
            <a:endParaRPr lang="en-US" sz="2400" b="1" dirty="0"/>
          </a:p>
          <a:p>
            <a:pPr algn="ctr"/>
            <a:endParaRPr lang="en-US" sz="2400" b="1" dirty="0" smtClean="0"/>
          </a:p>
          <a:p>
            <a:pPr algn="ctr"/>
            <a:endParaRPr lang="en-US" sz="2400" b="1" dirty="0"/>
          </a:p>
          <a:p>
            <a:pPr algn="ctr"/>
            <a:r>
              <a:rPr lang="ar-SA" sz="2400" b="1" dirty="0" smtClean="0"/>
              <a:t>ستيف تشاندلر</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(48)</a:t>
            </a:r>
          </a:p>
        </p:txBody>
      </p:sp>
    </p:spTree>
    <p:extLst>
      <p:ext uri="{BB962C8B-B14F-4D97-AF65-F5344CB8AC3E}">
        <p14:creationId xmlns:p14="http://schemas.microsoft.com/office/powerpoint/2010/main" val="1352889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63688" y="3068960"/>
            <a:ext cx="6711950" cy="309721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latin typeface="Arial" pitchFamily="34" charset="0"/>
                <a:cs typeface="Arial" pitchFamily="34" charset="0"/>
              </a:rPr>
              <a:t>تذكُّرُ الماضي والتفاعلُ معه واستحضارُه</a:t>
            </a:r>
          </a:p>
          <a:p>
            <a:pPr algn="ctr">
              <a:buFontTx/>
              <a:buNone/>
            </a:pPr>
            <a:r>
              <a:rPr lang="ar-SA" sz="2400" b="1" dirty="0" smtClean="0">
                <a:latin typeface="Arial" pitchFamily="34" charset="0"/>
                <a:cs typeface="Arial" pitchFamily="34" charset="0"/>
              </a:rPr>
              <a:t>والحزنُ لمآسيه حمقٌ وجنون وقتلٌ</a:t>
            </a:r>
          </a:p>
          <a:p>
            <a:pPr algn="ctr">
              <a:buFontTx/>
              <a:buNone/>
            </a:pPr>
            <a:r>
              <a:rPr lang="ar-SA" sz="2400" b="1" dirty="0" smtClean="0">
                <a:latin typeface="Arial" pitchFamily="34" charset="0"/>
                <a:cs typeface="Arial" pitchFamily="34" charset="0"/>
              </a:rPr>
              <a:t> للإرادةِ وتبديدٌ للحياةِ الحاضرةِ</a:t>
            </a:r>
          </a:p>
          <a:p>
            <a:pPr>
              <a:buFontTx/>
              <a:buNone/>
            </a:pPr>
            <a:endParaRPr lang="ar-SA" sz="2400" dirty="0" smtClean="0">
              <a:cs typeface="Arial" pitchFamily="34" charset="0"/>
            </a:endParaRPr>
          </a:p>
          <a:p>
            <a:pPr>
              <a:buFontTx/>
              <a:buNone/>
            </a:pPr>
            <a:r>
              <a:rPr lang="en-US" sz="1600" dirty="0" smtClean="0"/>
              <a:t> </a:t>
            </a:r>
            <a:r>
              <a:rPr lang="ar-SA" sz="1600" dirty="0" smtClean="0"/>
              <a:t>                                             </a:t>
            </a:r>
            <a:r>
              <a:rPr lang="ar-SA" sz="2000" b="1" dirty="0" smtClean="0"/>
              <a:t>د.عائض القرني</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6" name="TextBox 5"/>
          <p:cNvSpPr txBox="1"/>
          <p:nvPr/>
        </p:nvSpPr>
        <p:spPr>
          <a:xfrm>
            <a:off x="3555432" y="1157659"/>
            <a:ext cx="2401619" cy="584775"/>
          </a:xfrm>
          <a:prstGeom prst="rect">
            <a:avLst/>
          </a:prstGeom>
          <a:noFill/>
        </p:spPr>
        <p:txBody>
          <a:bodyPr wrap="none" rtlCol="1">
            <a:spAutoFit/>
          </a:bodyPr>
          <a:lstStyle/>
          <a:p>
            <a:r>
              <a:rPr lang="ar-SA" sz="3200" b="1" dirty="0" smtClean="0"/>
              <a:t>القصاصة الرابعة</a:t>
            </a:r>
          </a:p>
        </p:txBody>
      </p:sp>
    </p:spTree>
    <p:extLst>
      <p:ext uri="{BB962C8B-B14F-4D97-AF65-F5344CB8AC3E}">
        <p14:creationId xmlns:p14="http://schemas.microsoft.com/office/powerpoint/2010/main" val="2736214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689" y="2780928"/>
            <a:ext cx="4572000" cy="3185487"/>
          </a:xfrm>
          <a:prstGeom prst="rect">
            <a:avLst/>
          </a:prstGeom>
        </p:spPr>
        <p:txBody>
          <a:bodyPr>
            <a:spAutoFit/>
          </a:bodyPr>
          <a:lstStyle/>
          <a:p>
            <a:pPr algn="ctr">
              <a:lnSpc>
                <a:spcPct val="150000"/>
              </a:lnSpc>
            </a:pPr>
            <a:r>
              <a:rPr lang="ar-SA" sz="2400" b="1" dirty="0">
                <a:latin typeface="Tahoma" pitchFamily="34" charset="0"/>
              </a:rPr>
              <a:t>النجاح ليس كل شيء .. </a:t>
            </a:r>
          </a:p>
          <a:p>
            <a:pPr algn="ctr">
              <a:lnSpc>
                <a:spcPct val="150000"/>
              </a:lnSpc>
            </a:pPr>
            <a:r>
              <a:rPr lang="ar-SA" sz="2400" b="1" dirty="0" smtClean="0">
                <a:latin typeface="Tahoma" pitchFamily="34" charset="0"/>
              </a:rPr>
              <a:t>وإنما </a:t>
            </a:r>
            <a:r>
              <a:rPr lang="ar-SA" sz="2400" b="1" dirty="0">
                <a:latin typeface="Tahoma" pitchFamily="34" charset="0"/>
              </a:rPr>
              <a:t>الرغبة في النجاح</a:t>
            </a:r>
          </a:p>
          <a:p>
            <a:pPr algn="ctr">
              <a:lnSpc>
                <a:spcPct val="150000"/>
              </a:lnSpc>
            </a:pPr>
            <a:r>
              <a:rPr lang="ar-SA" sz="2400" b="1" dirty="0" smtClean="0">
                <a:latin typeface="Tahoma" pitchFamily="34" charset="0"/>
              </a:rPr>
              <a:t> </a:t>
            </a:r>
            <a:r>
              <a:rPr lang="ar-SA" sz="2400" b="1" dirty="0">
                <a:latin typeface="Tahoma" pitchFamily="34" charset="0"/>
              </a:rPr>
              <a:t>هي كل شيء </a:t>
            </a:r>
            <a:r>
              <a:rPr lang="ar-SA" sz="2400" b="1" dirty="0" smtClean="0">
                <a:latin typeface="Tahoma" pitchFamily="34" charset="0"/>
              </a:rPr>
              <a:t>.</a:t>
            </a:r>
          </a:p>
          <a:p>
            <a:pPr algn="ctr">
              <a:lnSpc>
                <a:spcPct val="150000"/>
              </a:lnSpc>
            </a:pPr>
            <a:endParaRPr lang="ar-SA" sz="2400" b="1" dirty="0">
              <a:latin typeface="Tahoma" pitchFamily="34" charset="0"/>
            </a:endParaRPr>
          </a:p>
          <a:p>
            <a:pPr algn="ctr">
              <a:lnSpc>
                <a:spcPct val="150000"/>
              </a:lnSpc>
            </a:pPr>
            <a:r>
              <a:rPr lang="ar-SA" sz="2000" b="1" dirty="0">
                <a:latin typeface="Tahoma" pitchFamily="34" charset="0"/>
              </a:rPr>
              <a:t>د.كفاح </a:t>
            </a:r>
            <a:r>
              <a:rPr lang="ar-SA" sz="2000" b="1" dirty="0" smtClean="0">
                <a:latin typeface="Tahoma" pitchFamily="34" charset="0"/>
              </a:rPr>
              <a:t>فياض</a:t>
            </a:r>
          </a:p>
          <a:p>
            <a:pPr algn="ctr">
              <a:lnSpc>
                <a:spcPct val="150000"/>
              </a:lnSpc>
            </a:pPr>
            <a:endParaRPr lang="ar-SA" b="1" dirty="0">
              <a:latin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(49)</a:t>
            </a:r>
          </a:p>
        </p:txBody>
      </p:sp>
    </p:spTree>
    <p:extLst>
      <p:ext uri="{BB962C8B-B14F-4D97-AF65-F5344CB8AC3E}">
        <p14:creationId xmlns:p14="http://schemas.microsoft.com/office/powerpoint/2010/main" val="902548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1743" y="2852936"/>
            <a:ext cx="4572000" cy="3046988"/>
          </a:xfrm>
          <a:prstGeom prst="rect">
            <a:avLst/>
          </a:prstGeom>
        </p:spPr>
        <p:txBody>
          <a:bodyPr>
            <a:spAutoFit/>
          </a:bodyPr>
          <a:lstStyle/>
          <a:p>
            <a:pPr algn="ctr"/>
            <a:r>
              <a:rPr lang="ar-SA" sz="2400" b="1" dirty="0"/>
              <a:t>القدرة على أن نتخيل بوضوح ساعاتنا الأخيرة على فراش الموت تخلق احساسا بأنك ولدت من جديد وهى الخطوة الأولى نحو التحفيز الذاتي الجريء .</a:t>
            </a:r>
          </a:p>
          <a:p>
            <a:pPr algn="ctr"/>
            <a:endParaRPr lang="ar-SA" sz="2400" b="1" dirty="0" smtClean="0"/>
          </a:p>
          <a:p>
            <a:pPr algn="ctr"/>
            <a:endParaRPr lang="ar-SA" sz="2400" b="1" dirty="0"/>
          </a:p>
          <a:p>
            <a:pPr algn="ctr"/>
            <a:r>
              <a:rPr lang="ar-SA" sz="2400" b="1" dirty="0" smtClean="0"/>
              <a:t>ستيف تشاندلر</a:t>
            </a:r>
            <a:endParaRPr lang="en-US" sz="2400" b="1" dirty="0" smtClean="0"/>
          </a:p>
          <a:p>
            <a:pPr algn="ct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(50)</a:t>
            </a:r>
          </a:p>
        </p:txBody>
      </p:sp>
    </p:spTree>
    <p:extLst>
      <p:ext uri="{BB962C8B-B14F-4D97-AF65-F5344CB8AC3E}">
        <p14:creationId xmlns:p14="http://schemas.microsoft.com/office/powerpoint/2010/main" val="807634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descr="باقة أزهار"/>
          <p:cNvSpPr txBox="1">
            <a:spLocks noChangeArrowheads="1"/>
          </p:cNvSpPr>
          <p:nvPr/>
        </p:nvSpPr>
        <p:spPr bwMode="auto">
          <a:xfrm>
            <a:off x="2783920" y="3212976"/>
            <a:ext cx="5040559" cy="1938992"/>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smtClean="0"/>
              <a:t>سيكون </a:t>
            </a:r>
            <a:r>
              <a:rPr lang="ar-SA" sz="2400" b="1" dirty="0"/>
              <a:t>يومك </a:t>
            </a:r>
            <a:r>
              <a:rPr lang="ar-SA" sz="2400" b="1" dirty="0" smtClean="0"/>
              <a:t>مشابها للتعبير </a:t>
            </a:r>
            <a:r>
              <a:rPr lang="ar-SA" sz="2400" b="1" dirty="0"/>
              <a:t>المرتسم </a:t>
            </a:r>
          </a:p>
          <a:p>
            <a:pPr algn="ctr"/>
            <a:r>
              <a:rPr lang="ar-SA" sz="2400" b="1" dirty="0" smtClean="0"/>
              <a:t>على </a:t>
            </a:r>
            <a:r>
              <a:rPr lang="ar-SA" sz="2400" b="1" dirty="0"/>
              <a:t>وجهك سواء كان </a:t>
            </a:r>
            <a:r>
              <a:rPr lang="ar-SA" sz="2400" b="1" dirty="0" smtClean="0"/>
              <a:t>ذلك ابتساما </a:t>
            </a:r>
            <a:r>
              <a:rPr lang="ar-SA" sz="2400" b="1" dirty="0"/>
              <a:t>أم عبوسا .</a:t>
            </a:r>
          </a:p>
          <a:p>
            <a:pPr algn="ctr"/>
            <a:r>
              <a:rPr lang="ar-SA" sz="2400" b="1" dirty="0" smtClean="0"/>
              <a:t> </a:t>
            </a:r>
            <a:endParaRPr lang="ar-SA" sz="2400" b="1" dirty="0"/>
          </a:p>
          <a:p>
            <a:pPr algn="ctr"/>
            <a:endParaRPr lang="ar-SA" sz="2400" b="1" dirty="0"/>
          </a:p>
          <a:p>
            <a:pPr algn="ctr"/>
            <a:r>
              <a:rPr lang="ar-SA" sz="2400" b="1" dirty="0"/>
              <a:t>ستيفن كوفي</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(51)</a:t>
            </a:r>
          </a:p>
        </p:txBody>
      </p:sp>
    </p:spTree>
    <p:extLst>
      <p:ext uri="{BB962C8B-B14F-4D97-AF65-F5344CB8AC3E}">
        <p14:creationId xmlns:p14="http://schemas.microsoft.com/office/powerpoint/2010/main" val="2604769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636912"/>
            <a:ext cx="4572000" cy="3231654"/>
          </a:xfrm>
          <a:prstGeom prst="rect">
            <a:avLst/>
          </a:prstGeom>
        </p:spPr>
        <p:txBody>
          <a:bodyPr>
            <a:spAutoFit/>
          </a:bodyPr>
          <a:lstStyle/>
          <a:p>
            <a:pPr algn="ctr">
              <a:lnSpc>
                <a:spcPct val="150000"/>
              </a:lnSpc>
            </a:pPr>
            <a:r>
              <a:rPr lang="ar-SA" sz="2400" b="1" dirty="0">
                <a:latin typeface="Tahoma" pitchFamily="34" charset="0"/>
              </a:rPr>
              <a:t>إن تقبل الحياة يحتاج إلى نفسية متفتحة حية تري في الفشل خطوة إلى النجاح وفي الألم طريق للسعادة فالشجاعة هي أن نبحث عن </a:t>
            </a:r>
            <a:r>
              <a:rPr lang="ar-SA" sz="2400" b="1" dirty="0" smtClean="0">
                <a:latin typeface="Tahoma" pitchFamily="34" charset="0"/>
              </a:rPr>
              <a:t>المعنى </a:t>
            </a:r>
            <a:r>
              <a:rPr lang="ar-SA" sz="2400" b="1" dirty="0">
                <a:latin typeface="Tahoma" pitchFamily="34" charset="0"/>
              </a:rPr>
              <a:t>الإيجابي في التجارب التي نعيشها .</a:t>
            </a:r>
          </a:p>
          <a:p>
            <a:pPr algn="ctr">
              <a:lnSpc>
                <a:spcPct val="150000"/>
              </a:lnSpc>
            </a:pPr>
            <a:endParaRPr lang="ar-SA" sz="2000" b="1" dirty="0" smtClean="0">
              <a:latin typeface="Tahoma" pitchFamily="34" charset="0"/>
            </a:endParaRPr>
          </a:p>
          <a:p>
            <a:pPr algn="ctr">
              <a:lnSpc>
                <a:spcPct val="150000"/>
              </a:lnSpc>
            </a:pPr>
            <a:r>
              <a:rPr lang="ar-SA" sz="2000" b="1" dirty="0" smtClean="0">
                <a:latin typeface="Tahoma" pitchFamily="34" charset="0"/>
              </a:rPr>
              <a:t>رجاء النقاش</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(52)</a:t>
            </a:r>
          </a:p>
        </p:txBody>
      </p:sp>
    </p:spTree>
    <p:extLst>
      <p:ext uri="{BB962C8B-B14F-4D97-AF65-F5344CB8AC3E}">
        <p14:creationId xmlns:p14="http://schemas.microsoft.com/office/powerpoint/2010/main" val="2830531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930" y="2996952"/>
            <a:ext cx="4572000" cy="2239844"/>
          </a:xfrm>
          <a:prstGeom prst="rect">
            <a:avLst/>
          </a:prstGeom>
        </p:spPr>
        <p:txBody>
          <a:bodyPr>
            <a:spAutoFit/>
          </a:bodyPr>
          <a:lstStyle/>
          <a:p>
            <a:pPr algn="ctr">
              <a:lnSpc>
                <a:spcPct val="150000"/>
              </a:lnSpc>
            </a:pPr>
            <a:r>
              <a:rPr lang="ar-SA" sz="2400" b="1" dirty="0">
                <a:latin typeface="Tahoma" pitchFamily="34" charset="0"/>
              </a:rPr>
              <a:t>إن العمل وحده هو الذي يعطي</a:t>
            </a:r>
          </a:p>
          <a:p>
            <a:pPr algn="ctr">
              <a:lnSpc>
                <a:spcPct val="150000"/>
              </a:lnSpc>
            </a:pPr>
            <a:r>
              <a:rPr lang="ar-SA" sz="2400" b="1" dirty="0">
                <a:latin typeface="Tahoma" pitchFamily="34" charset="0"/>
              </a:rPr>
              <a:t> بقية الأشياء في الحياة طعمها </a:t>
            </a:r>
            <a:r>
              <a:rPr lang="ar-SA" sz="2400" b="1" dirty="0" smtClean="0">
                <a:latin typeface="Tahoma" pitchFamily="34" charset="0"/>
              </a:rPr>
              <a:t>الحلو.</a:t>
            </a:r>
          </a:p>
          <a:p>
            <a:pPr algn="ctr">
              <a:lnSpc>
                <a:spcPct val="150000"/>
              </a:lnSpc>
            </a:pPr>
            <a:endParaRPr lang="ar-SA" sz="2400" b="1" dirty="0">
              <a:latin typeface="Tahoma" pitchFamily="34" charset="0"/>
            </a:endParaRPr>
          </a:p>
          <a:p>
            <a:pPr algn="ctr">
              <a:lnSpc>
                <a:spcPct val="150000"/>
              </a:lnSpc>
            </a:pPr>
            <a:r>
              <a:rPr lang="ar-SA" sz="2400" b="1" dirty="0">
                <a:latin typeface="Tahoma" pitchFamily="34" charset="0"/>
              </a:rPr>
              <a:t>جيته</a:t>
            </a:r>
            <a:endParaRPr lang="ar-S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(53)</a:t>
            </a:r>
          </a:p>
        </p:txBody>
      </p:sp>
    </p:spTree>
    <p:extLst>
      <p:ext uri="{BB962C8B-B14F-4D97-AF65-F5344CB8AC3E}">
        <p14:creationId xmlns:p14="http://schemas.microsoft.com/office/powerpoint/2010/main" val="647940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2771800" y="2708920"/>
            <a:ext cx="485482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يوجد مهارة لا يمكن الاستغناء عنها إذا أردنا النجاح وهي وضوح الهدف ومعرفة ماذا نريد </a:t>
            </a:r>
            <a:endParaRPr lang="ar-SA" sz="2400" b="1" dirty="0" smtClean="0"/>
          </a:p>
          <a:p>
            <a:pPr algn="ctr"/>
            <a:r>
              <a:rPr lang="ar-SA" sz="2400" b="1" dirty="0" smtClean="0"/>
              <a:t>و </a:t>
            </a:r>
            <a:r>
              <a:rPr lang="ar-SA" sz="2400" b="1" dirty="0"/>
              <a:t>الرغبة الجامحة لتحقيق ذلك. </a:t>
            </a:r>
            <a:endParaRPr lang="ar-SA" sz="2400" b="1" dirty="0" smtClean="0"/>
          </a:p>
          <a:p>
            <a:pPr algn="ctr"/>
            <a:endParaRPr lang="ar-SA" sz="2400" b="1" dirty="0"/>
          </a:p>
          <a:p>
            <a:pPr algn="ctr"/>
            <a:r>
              <a:rPr lang="ar-SA" sz="2400" b="1" dirty="0"/>
              <a:t>	</a:t>
            </a:r>
            <a:r>
              <a:rPr lang="ar-SA" sz="2400" b="1" dirty="0" smtClean="0"/>
              <a:t>         (</a:t>
            </a:r>
            <a:r>
              <a:rPr lang="ar-SA" sz="2400" b="1" dirty="0"/>
              <a:t>نابليون </a:t>
            </a:r>
            <a:r>
              <a:rPr lang="ar-SA" sz="2400" b="1" dirty="0" smtClean="0"/>
              <a:t>هيل</a:t>
            </a:r>
            <a:r>
              <a:rPr lang="ar-SA" sz="2400" b="1" dirty="0"/>
              <a:t>) </a:t>
            </a:r>
            <a:r>
              <a:rPr lang="en-US" sz="2400" b="1" dirty="0" smtClean="0"/>
              <a:t>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(54)</a:t>
            </a:r>
          </a:p>
        </p:txBody>
      </p:sp>
    </p:spTree>
    <p:extLst>
      <p:ext uri="{BB962C8B-B14F-4D97-AF65-F5344CB8AC3E}">
        <p14:creationId xmlns:p14="http://schemas.microsoft.com/office/powerpoint/2010/main" val="361076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843808" y="3068960"/>
            <a:ext cx="48245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العاقل الموفق هو من وجه حياته وعمله نحو </a:t>
            </a:r>
            <a:endParaRPr lang="ar-SA" sz="2400" b="1" dirty="0" smtClean="0"/>
          </a:p>
          <a:p>
            <a:pPr algn="ctr"/>
            <a:r>
              <a:rPr lang="ar-SA" sz="2400" b="1" dirty="0" smtClean="0"/>
              <a:t>ما </a:t>
            </a:r>
            <a:r>
              <a:rPr lang="ar-SA" sz="2400" b="1" dirty="0"/>
              <a:t>فيه من صفات القوة وتخصصه</a:t>
            </a:r>
          </a:p>
          <a:p>
            <a:pPr algn="ctr"/>
            <a:r>
              <a:rPr lang="ar-SA" sz="2400" b="1" dirty="0" smtClean="0"/>
              <a:t>ونأى </a:t>
            </a:r>
            <a:r>
              <a:rPr lang="ar-SA" sz="2400" b="1" dirty="0"/>
              <a:t>بنفسه وحياته عن نقاط الضعف .</a:t>
            </a:r>
          </a:p>
          <a:p>
            <a:pPr algn="ctr"/>
            <a:r>
              <a:rPr lang="ar-SA" sz="2400" b="1" dirty="0"/>
              <a:t> </a:t>
            </a:r>
          </a:p>
          <a:p>
            <a:pPr algn="ctr"/>
            <a:endParaRPr lang="ar-SA" sz="2400" b="1" dirty="0"/>
          </a:p>
          <a:p>
            <a:pPr algn="ctr"/>
            <a:r>
              <a:rPr lang="ar-SA" sz="2400" b="1" dirty="0"/>
              <a:t>د. عوض القرني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(55)</a:t>
            </a:r>
          </a:p>
        </p:txBody>
      </p:sp>
    </p:spTree>
    <p:extLst>
      <p:ext uri="{BB962C8B-B14F-4D97-AF65-F5344CB8AC3E}">
        <p14:creationId xmlns:p14="http://schemas.microsoft.com/office/powerpoint/2010/main" val="3383819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2699792" y="3140968"/>
            <a:ext cx="50405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smtClean="0"/>
              <a:t>العاقل </a:t>
            </a:r>
            <a:r>
              <a:rPr lang="ar-SA" sz="2400" b="1" dirty="0"/>
              <a:t>يتواءم مع الواقع </a:t>
            </a:r>
            <a:r>
              <a:rPr lang="ar-SA" sz="2400" b="1" dirty="0" smtClean="0"/>
              <a:t>أما </a:t>
            </a:r>
            <a:r>
              <a:rPr lang="ar-SA" sz="2400" b="1" dirty="0"/>
              <a:t>غير العاقل </a:t>
            </a:r>
            <a:endParaRPr lang="ar-SA" sz="2400" b="1" dirty="0" smtClean="0"/>
          </a:p>
          <a:p>
            <a:pPr algn="ctr"/>
            <a:r>
              <a:rPr lang="ar-SA" sz="2400" b="1" dirty="0" smtClean="0"/>
              <a:t> فينتظر </a:t>
            </a:r>
            <a:r>
              <a:rPr lang="ar-SA" sz="2400" b="1" dirty="0"/>
              <a:t>من </a:t>
            </a:r>
            <a:r>
              <a:rPr lang="ar-SA" sz="2400" b="1" dirty="0" smtClean="0"/>
              <a:t>الواقع أن يتواءم معه .</a:t>
            </a:r>
            <a:endParaRPr lang="ar-SA" sz="2400" b="1" dirty="0"/>
          </a:p>
          <a:p>
            <a:pPr algn="ctr"/>
            <a:endParaRPr lang="ar-SA" sz="2400" b="1" dirty="0" smtClean="0"/>
          </a:p>
          <a:p>
            <a:pPr algn="ctr"/>
            <a:endParaRPr lang="ar-SA" sz="2400" b="1" dirty="0" smtClean="0"/>
          </a:p>
          <a:p>
            <a:pPr algn="ctr"/>
            <a:r>
              <a:rPr lang="ar-SA" sz="2400" b="1" dirty="0" smtClean="0"/>
              <a:t>  </a:t>
            </a:r>
            <a:r>
              <a:rPr lang="ar-SA" sz="2000" b="1" dirty="0" smtClean="0"/>
              <a:t>برناردشو</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(56)</a:t>
            </a:r>
          </a:p>
        </p:txBody>
      </p:sp>
    </p:spTree>
    <p:extLst>
      <p:ext uri="{BB962C8B-B14F-4D97-AF65-F5344CB8AC3E}">
        <p14:creationId xmlns:p14="http://schemas.microsoft.com/office/powerpoint/2010/main" val="367255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37" y="2996952"/>
            <a:ext cx="4572000" cy="2554545"/>
          </a:xfrm>
          <a:prstGeom prst="rect">
            <a:avLst/>
          </a:prstGeom>
        </p:spPr>
        <p:txBody>
          <a:bodyPr>
            <a:spAutoFit/>
          </a:bodyPr>
          <a:lstStyle/>
          <a:p>
            <a:pPr algn="ctr"/>
            <a:r>
              <a:rPr lang="ar-SA" sz="2000" b="1" dirty="0"/>
              <a:t>إن من يعيش حياة حقيقية لا يخاف من الموت ..</a:t>
            </a:r>
          </a:p>
          <a:p>
            <a:pPr algn="ctr"/>
            <a:r>
              <a:rPr lang="ar-SA" sz="2000" b="1" dirty="0"/>
              <a:t>من الأشياء التي تساعدك على معرفة ما إذا كنت تحيا حياة حقيقية أم لا هي خوفك من الموت </a:t>
            </a:r>
            <a:r>
              <a:rPr lang="ar-SA" sz="2000" b="1" dirty="0" smtClean="0"/>
              <a:t>عندما </a:t>
            </a:r>
            <a:r>
              <a:rPr lang="ar-SA" sz="2000" b="1" dirty="0"/>
              <a:t>تقول إنك تخاف من الموت </a:t>
            </a:r>
            <a:r>
              <a:rPr lang="ar-SA" sz="2000" b="1" dirty="0" smtClean="0"/>
              <a:t>فأنت </a:t>
            </a:r>
            <a:r>
              <a:rPr lang="ar-SA" sz="2000" b="1" dirty="0"/>
              <a:t>تقول إنك خائف من أنك لم تعش حياة حقيقية  </a:t>
            </a:r>
            <a:r>
              <a:rPr lang="ar-SA" sz="2000" b="1" dirty="0" smtClean="0"/>
              <a:t>.</a:t>
            </a:r>
            <a:endParaRPr lang="ar-SA" sz="2000" b="1" dirty="0"/>
          </a:p>
          <a:p>
            <a:pPr algn="ctr"/>
            <a:endParaRPr lang="ar-SA" sz="2000" b="1" dirty="0" smtClean="0"/>
          </a:p>
          <a:p>
            <a:pPr algn="ctr"/>
            <a:endParaRPr lang="ar-SA" sz="2000" b="1" dirty="0" smtClean="0"/>
          </a:p>
          <a:p>
            <a:pPr algn="ctr"/>
            <a:r>
              <a:rPr lang="ar-SA" sz="2000" b="1" dirty="0" smtClean="0"/>
              <a:t>ستيف تشاندلر</a:t>
            </a:r>
            <a:endParaRPr lang="ar-SA"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(57)</a:t>
            </a:r>
          </a:p>
        </p:txBody>
      </p:sp>
    </p:spTree>
    <p:extLst>
      <p:ext uri="{BB962C8B-B14F-4D97-AF65-F5344CB8AC3E}">
        <p14:creationId xmlns:p14="http://schemas.microsoft.com/office/powerpoint/2010/main" val="2049297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43631" y="2852936"/>
            <a:ext cx="417720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راقب أفكارك لأنها ستصبح كلمات .. راقب كلماتك </a:t>
            </a:r>
            <a:r>
              <a:rPr lang="ar-SA" sz="2400" b="1" dirty="0" smtClean="0"/>
              <a:t>لأنها </a:t>
            </a:r>
            <a:r>
              <a:rPr lang="ar-SA" sz="2400" b="1" dirty="0"/>
              <a:t>ستصبح أفعال ..</a:t>
            </a:r>
          </a:p>
          <a:p>
            <a:pPr algn="ctr"/>
            <a:r>
              <a:rPr lang="ar-SA" sz="2400" b="1" dirty="0"/>
              <a:t>راقب أفعالك لأنها ستصبح عادات .. راقب عاداتك لأنها ستصبح شخصيتك </a:t>
            </a:r>
            <a:r>
              <a:rPr lang="ar-SA" sz="2400" b="1" dirty="0" smtClean="0"/>
              <a:t> </a:t>
            </a:r>
            <a:r>
              <a:rPr lang="ar-SA" sz="2400" b="1" dirty="0"/>
              <a:t>راقب شخصيتك لأنها </a:t>
            </a:r>
            <a:r>
              <a:rPr lang="ar-SA" sz="2400" b="1" dirty="0" smtClean="0"/>
              <a:t>ستحدد مصيرك.     </a:t>
            </a:r>
          </a:p>
          <a:p>
            <a:pPr algn="ctr"/>
            <a:r>
              <a:rPr lang="ar-SA" sz="2400" b="1" dirty="0" smtClean="0"/>
              <a:t>      </a:t>
            </a:r>
            <a:endParaRPr lang="en-US" sz="2400" b="1" dirty="0" smtClean="0"/>
          </a:p>
          <a:p>
            <a:pPr algn="ctr"/>
            <a:r>
              <a:rPr lang="ar-SA" sz="2400" b="1" dirty="0" smtClean="0"/>
              <a:t>د.إبراهيم الفقي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(58)</a:t>
            </a:r>
          </a:p>
        </p:txBody>
      </p:sp>
    </p:spTree>
    <p:extLst>
      <p:ext uri="{BB962C8B-B14F-4D97-AF65-F5344CB8AC3E}">
        <p14:creationId xmlns:p14="http://schemas.microsoft.com/office/powerpoint/2010/main" val="49384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816" y="2996952"/>
            <a:ext cx="4572000" cy="2899255"/>
          </a:xfrm>
          <a:prstGeom prst="rect">
            <a:avLst/>
          </a:prstGeom>
        </p:spPr>
        <p:txBody>
          <a:bodyPr>
            <a:spAutoFit/>
          </a:bodyPr>
          <a:lstStyle/>
          <a:p>
            <a:pPr algn="ctr">
              <a:spcBef>
                <a:spcPct val="20000"/>
              </a:spcBef>
            </a:pPr>
            <a:r>
              <a:rPr lang="ar-SA" sz="2400" b="1" dirty="0">
                <a:cs typeface="Arial" pitchFamily="34" charset="0"/>
              </a:rPr>
              <a:t>سيأتي الوقت الذي يصل فيه علم الإنسان إلى الإيمان بأن الجهل والتقليد هما الانتحار وأن يعتبر نفسه كما هي مهما تكن الظروف لأن </a:t>
            </a:r>
            <a:r>
              <a:rPr lang="ar-SA" sz="2400" b="1" dirty="0" smtClean="0">
                <a:cs typeface="Arial" pitchFamily="34" charset="0"/>
              </a:rPr>
              <a:t>ذلك </a:t>
            </a:r>
            <a:r>
              <a:rPr lang="ar-SA" sz="2400" b="1" dirty="0">
                <a:cs typeface="Arial" pitchFamily="34" charset="0"/>
              </a:rPr>
              <a:t>هو </a:t>
            </a:r>
            <a:r>
              <a:rPr lang="ar-SA" sz="2400" b="1" dirty="0" smtClean="0">
                <a:cs typeface="Arial" pitchFamily="34" charset="0"/>
              </a:rPr>
              <a:t>نصيبه .</a:t>
            </a:r>
          </a:p>
          <a:p>
            <a:pPr algn="ctr">
              <a:spcBef>
                <a:spcPct val="20000"/>
              </a:spcBef>
            </a:pPr>
            <a:endParaRPr lang="en-US" sz="2400" b="1" dirty="0" smtClean="0">
              <a:cs typeface="Arial" pitchFamily="34" charset="0"/>
            </a:endParaRPr>
          </a:p>
          <a:p>
            <a:pPr algn="ctr">
              <a:spcBef>
                <a:spcPct val="20000"/>
              </a:spcBef>
            </a:pPr>
            <a:r>
              <a:rPr lang="ar-SA" sz="2400" b="1" dirty="0" smtClean="0">
                <a:cs typeface="Arial" pitchFamily="34" charset="0"/>
              </a:rPr>
              <a:t>ايمرسون</a:t>
            </a:r>
          </a:p>
          <a:p>
            <a:pPr algn="ctr">
              <a:spcBef>
                <a:spcPct val="20000"/>
              </a:spcBef>
            </a:pPr>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718" y="623224"/>
            <a:ext cx="3824729" cy="1653647"/>
          </a:xfrm>
          <a:prstGeom prst="rect">
            <a:avLst/>
          </a:prstGeom>
        </p:spPr>
      </p:pic>
      <p:sp>
        <p:nvSpPr>
          <p:cNvPr id="5" name="TextBox 4"/>
          <p:cNvSpPr txBox="1"/>
          <p:nvPr/>
        </p:nvSpPr>
        <p:spPr>
          <a:xfrm>
            <a:off x="3491881" y="1190751"/>
            <a:ext cx="2605200" cy="584775"/>
          </a:xfrm>
          <a:prstGeom prst="rect">
            <a:avLst/>
          </a:prstGeom>
          <a:noFill/>
        </p:spPr>
        <p:txBody>
          <a:bodyPr wrap="none" rtlCol="1">
            <a:spAutoFit/>
          </a:bodyPr>
          <a:lstStyle/>
          <a:p>
            <a:r>
              <a:rPr lang="ar-SA" sz="3200" b="1" dirty="0" smtClean="0"/>
              <a:t>القصاصة الخامسة</a:t>
            </a:r>
          </a:p>
        </p:txBody>
      </p:sp>
    </p:spTree>
    <p:extLst>
      <p:ext uri="{BB962C8B-B14F-4D97-AF65-F5344CB8AC3E}">
        <p14:creationId xmlns:p14="http://schemas.microsoft.com/office/powerpoint/2010/main" val="2275638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43000" y="2708920"/>
            <a:ext cx="7772400" cy="381635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SA" sz="2400" b="1" dirty="0" smtClean="0"/>
          </a:p>
          <a:p>
            <a:pPr marL="0" indent="0" algn="ctr">
              <a:buNone/>
            </a:pPr>
            <a:r>
              <a:rPr lang="ar-SA" sz="2400" b="1" dirty="0" smtClean="0"/>
              <a:t>اعرف نفسك .. وكن كما خلقك الله ..</a:t>
            </a:r>
          </a:p>
          <a:p>
            <a:pPr marL="0" indent="0" algn="ctr">
              <a:buNone/>
            </a:pPr>
            <a:r>
              <a:rPr lang="ar-SA" sz="2400" b="1" dirty="0" smtClean="0"/>
              <a:t>ولا تحاول التشبه بغيرك فأنت نسيج وحدك.</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(59)</a:t>
            </a:r>
          </a:p>
        </p:txBody>
      </p:sp>
    </p:spTree>
    <p:extLst>
      <p:ext uri="{BB962C8B-B14F-4D97-AF65-F5344CB8AC3E}">
        <p14:creationId xmlns:p14="http://schemas.microsoft.com/office/powerpoint/2010/main" val="8050642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2852936"/>
            <a:ext cx="5040560" cy="2677656"/>
          </a:xfrm>
          <a:prstGeom prst="rect">
            <a:avLst/>
          </a:prstGeom>
        </p:spPr>
        <p:txBody>
          <a:bodyPr wrap="square">
            <a:spAutoFit/>
          </a:bodyPr>
          <a:lstStyle/>
          <a:p>
            <a:pPr algn="ctr"/>
            <a:r>
              <a:rPr lang="ar-SA" sz="2400" b="1" dirty="0"/>
              <a:t>كل تأخير لإنفاذ منهج تجدد به حياتك لا يعني سوى إطالة فترة </a:t>
            </a:r>
            <a:r>
              <a:rPr lang="ar-SA" sz="2400" b="1" dirty="0" smtClean="0"/>
              <a:t>الكآبة التي </a:t>
            </a:r>
            <a:r>
              <a:rPr lang="ar-SA" sz="2400" b="1" dirty="0"/>
              <a:t>تعيش بها وبقاءك </a:t>
            </a:r>
            <a:r>
              <a:rPr lang="ar-SA" sz="2400" b="1" dirty="0" smtClean="0"/>
              <a:t>مهزوما </a:t>
            </a:r>
            <a:r>
              <a:rPr lang="ar-SA" sz="2400" b="1" dirty="0"/>
              <a:t>أمام نوازع الهوى </a:t>
            </a:r>
            <a:r>
              <a:rPr lang="ar-SA" sz="2400" b="1" dirty="0" smtClean="0"/>
              <a:t>والتفريط</a:t>
            </a:r>
            <a:endParaRPr lang="ar-SA" sz="2400" b="1" dirty="0"/>
          </a:p>
          <a:p>
            <a:pPr algn="ctr"/>
            <a:r>
              <a:rPr lang="ar-SA" sz="2400" b="1" dirty="0" smtClean="0"/>
              <a:t>فاعزم </a:t>
            </a:r>
            <a:r>
              <a:rPr lang="ar-SA" sz="2400" b="1" dirty="0"/>
              <a:t>أمرك واستعن بالله وابدأ بداية جديدة .</a:t>
            </a:r>
          </a:p>
          <a:p>
            <a:pPr algn="ctr"/>
            <a:endParaRPr lang="ar-SA" sz="2400" b="1" dirty="0" smtClean="0"/>
          </a:p>
          <a:p>
            <a:pPr algn="ctr"/>
            <a:endParaRPr lang="ar-SA" sz="2400" b="1" dirty="0"/>
          </a:p>
          <a:p>
            <a:pPr algn="ctr"/>
            <a:r>
              <a:rPr lang="ar-SA" sz="2400" b="1" dirty="0" smtClean="0"/>
              <a:t>د.محمد الغزالي</a:t>
            </a:r>
            <a:endParaRPr lang="ar-SA"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(60)</a:t>
            </a:r>
          </a:p>
        </p:txBody>
      </p:sp>
    </p:spTree>
    <p:extLst>
      <p:ext uri="{BB962C8B-B14F-4D97-AF65-F5344CB8AC3E}">
        <p14:creationId xmlns:p14="http://schemas.microsoft.com/office/powerpoint/2010/main" val="3498680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3140968"/>
            <a:ext cx="4572000" cy="2908489"/>
          </a:xfrm>
          <a:prstGeom prst="rect">
            <a:avLst/>
          </a:prstGeom>
        </p:spPr>
        <p:txBody>
          <a:bodyPr>
            <a:spAutoFit/>
          </a:bodyPr>
          <a:lstStyle/>
          <a:p>
            <a:pPr algn="ctr">
              <a:lnSpc>
                <a:spcPct val="150000"/>
              </a:lnSpc>
            </a:pPr>
            <a:r>
              <a:rPr lang="ar-SA" sz="2400" b="1" dirty="0">
                <a:latin typeface="Tahoma" pitchFamily="34" charset="0"/>
              </a:rPr>
              <a:t>متى حررت نفسك من الخوف فإن ذكاءك سوف يوجهك من تلقاء نفسه .</a:t>
            </a:r>
          </a:p>
          <a:p>
            <a:pPr algn="ctr">
              <a:lnSpc>
                <a:spcPct val="150000"/>
              </a:lnSpc>
            </a:pPr>
            <a:endParaRPr lang="ar-SA" b="1" dirty="0" smtClean="0">
              <a:latin typeface="Tahoma" pitchFamily="34" charset="0"/>
            </a:endParaRPr>
          </a:p>
          <a:p>
            <a:pPr algn="ctr">
              <a:lnSpc>
                <a:spcPct val="150000"/>
              </a:lnSpc>
            </a:pPr>
            <a:endParaRPr lang="ar-SA" b="1" dirty="0" smtClean="0">
              <a:latin typeface="Tahoma" pitchFamily="34" charset="0"/>
            </a:endParaRPr>
          </a:p>
          <a:p>
            <a:pPr algn="ctr">
              <a:lnSpc>
                <a:spcPct val="150000"/>
              </a:lnSpc>
            </a:pPr>
            <a:r>
              <a:rPr lang="ar-SA" sz="2000" b="1" dirty="0" smtClean="0">
                <a:latin typeface="Tahoma" pitchFamily="34" charset="0"/>
              </a:rPr>
              <a:t>لورنس جراند</a:t>
            </a:r>
          </a:p>
          <a:p>
            <a:pPr algn="ctr">
              <a:lnSpc>
                <a:spcPct val="150000"/>
              </a:lnSpc>
            </a:pPr>
            <a:endParaRPr lang="ar-SA" b="1" dirty="0">
              <a:latin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(61)</a:t>
            </a:r>
          </a:p>
        </p:txBody>
      </p:sp>
    </p:spTree>
    <p:extLst>
      <p:ext uri="{BB962C8B-B14F-4D97-AF65-F5344CB8AC3E}">
        <p14:creationId xmlns:p14="http://schemas.microsoft.com/office/powerpoint/2010/main" val="1731296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2966846" y="3147977"/>
            <a:ext cx="473078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الفشل نوعان نوع يأتي من التفكير دون </a:t>
            </a:r>
            <a:r>
              <a:rPr lang="ar-SA" sz="2400" b="1" dirty="0" smtClean="0"/>
              <a:t>التنفيذ</a:t>
            </a:r>
            <a:endParaRPr lang="ar-SA" sz="2400" b="1" dirty="0"/>
          </a:p>
          <a:p>
            <a:pPr algn="ctr"/>
            <a:r>
              <a:rPr lang="ar-SA" sz="2400" b="1" dirty="0"/>
              <a:t>ونوع يأتي من التنفيذ دون التفكير </a:t>
            </a:r>
            <a:r>
              <a:rPr lang="ar-SA" sz="2400" b="1" dirty="0" smtClean="0"/>
              <a:t>.</a:t>
            </a:r>
          </a:p>
          <a:p>
            <a:pPr algn="ctr"/>
            <a:endParaRPr lang="ar-SA" sz="2400" b="1" dirty="0" smtClean="0"/>
          </a:p>
          <a:p>
            <a:pPr algn="ctr"/>
            <a:endParaRPr lang="ar-SA" sz="2400" b="1" dirty="0"/>
          </a:p>
          <a:p>
            <a:pPr algn="ctr"/>
            <a:r>
              <a:rPr lang="ar-SA" sz="2400" b="1" dirty="0"/>
              <a:t>جون سالاك</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(62)</a:t>
            </a:r>
          </a:p>
        </p:txBody>
      </p:sp>
    </p:spTree>
    <p:extLst>
      <p:ext uri="{BB962C8B-B14F-4D97-AF65-F5344CB8AC3E}">
        <p14:creationId xmlns:p14="http://schemas.microsoft.com/office/powerpoint/2010/main" val="2176884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3640908" y="3068960"/>
            <a:ext cx="338265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النجاح هو الانتقال من فشل </a:t>
            </a:r>
            <a:r>
              <a:rPr lang="ar-SA" sz="2400" b="1" dirty="0" smtClean="0"/>
              <a:t>لأخر</a:t>
            </a:r>
          </a:p>
          <a:p>
            <a:pPr algn="ctr"/>
            <a:r>
              <a:rPr lang="ar-SA" sz="2400" b="1" dirty="0" smtClean="0"/>
              <a:t> </a:t>
            </a:r>
            <a:r>
              <a:rPr lang="ar-SA" sz="2400" b="1" dirty="0"/>
              <a:t>دون أن تفقد حماسك .</a:t>
            </a:r>
          </a:p>
          <a:p>
            <a:pPr algn="ctr"/>
            <a:endParaRPr lang="ar-SA" sz="1600" b="1" dirty="0" smtClean="0"/>
          </a:p>
          <a:p>
            <a:pPr algn="ctr"/>
            <a:endParaRPr lang="ar-SA" sz="1600" b="1" dirty="0" smtClean="0"/>
          </a:p>
          <a:p>
            <a:pPr algn="ctr"/>
            <a:endParaRPr lang="ar-SA" sz="1600" b="1" dirty="0"/>
          </a:p>
          <a:p>
            <a:pPr algn="ctr"/>
            <a:r>
              <a:rPr lang="ar-SA" sz="2000" b="1" dirty="0" smtClean="0"/>
              <a:t>ونستون </a:t>
            </a:r>
            <a:r>
              <a:rPr lang="ar-SA" sz="2000" b="1" dirty="0"/>
              <a:t>تشرشل</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(63)</a:t>
            </a:r>
          </a:p>
        </p:txBody>
      </p:sp>
    </p:spTree>
    <p:extLst>
      <p:ext uri="{BB962C8B-B14F-4D97-AF65-F5344CB8AC3E}">
        <p14:creationId xmlns:p14="http://schemas.microsoft.com/office/powerpoint/2010/main" val="38314349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(64)</a:t>
            </a:r>
          </a:p>
        </p:txBody>
      </p:sp>
      <p:sp>
        <p:nvSpPr>
          <p:cNvPr id="5" name="Rectangle 2"/>
          <p:cNvSpPr txBox="1">
            <a:spLocks noChangeArrowheads="1"/>
          </p:cNvSpPr>
          <p:nvPr/>
        </p:nvSpPr>
        <p:spPr>
          <a:xfrm>
            <a:off x="1907704" y="2852936"/>
            <a:ext cx="6480720" cy="2594401"/>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t>قبل </a:t>
            </a:r>
            <a:r>
              <a:rPr lang="ar-SA" sz="2800" b="1" dirty="0"/>
              <a:t>أن تبدأ صعود سلم النجاح </a:t>
            </a:r>
            <a:endParaRPr lang="ar-SA" sz="2800" b="1" dirty="0" smtClean="0"/>
          </a:p>
          <a:p>
            <a:pPr marL="0" indent="0" algn="ctr">
              <a:buNone/>
            </a:pPr>
            <a:r>
              <a:rPr lang="ar-SA" sz="2800" b="1" dirty="0" smtClean="0"/>
              <a:t>تأكد </a:t>
            </a:r>
            <a:r>
              <a:rPr lang="ar-SA" sz="2800" b="1" dirty="0"/>
              <a:t>بأنه يتكئ على المبنى الصحيح</a:t>
            </a:r>
            <a:r>
              <a:rPr lang="ar-SA" sz="2800" b="1" dirty="0" smtClean="0"/>
              <a:t>.</a:t>
            </a:r>
          </a:p>
          <a:p>
            <a:pPr marL="0" indent="0" algn="ctr">
              <a:buNone/>
            </a:pPr>
            <a:endParaRPr lang="ar-SA" sz="2800" dirty="0" smtClean="0"/>
          </a:p>
          <a:p>
            <a:pPr marL="0" indent="0" algn="ctr">
              <a:buNone/>
            </a:pPr>
            <a:r>
              <a:rPr lang="ar-SA" sz="2800" b="1" dirty="0" smtClean="0"/>
              <a:t>ستيفن </a:t>
            </a:r>
            <a:r>
              <a:rPr lang="ar-SA" sz="2800" b="1" dirty="0"/>
              <a:t>كوفي</a:t>
            </a:r>
          </a:p>
          <a:p>
            <a:pPr marL="0" indent="0" algn="ctr">
              <a:buNone/>
            </a:pPr>
            <a:endParaRPr lang="en-US" sz="2800" b="1" dirty="0"/>
          </a:p>
          <a:p>
            <a:pPr marL="0" indent="0" algn="ctr">
              <a:buNone/>
            </a:pPr>
            <a:r>
              <a:rPr lang="ar-SA" sz="1600" b="1" dirty="0" smtClean="0"/>
              <a:t>      </a:t>
            </a:r>
            <a:endParaRPr lang="en-US" sz="1600" b="1" dirty="0"/>
          </a:p>
        </p:txBody>
      </p:sp>
    </p:spTree>
    <p:extLst>
      <p:ext uri="{BB962C8B-B14F-4D97-AF65-F5344CB8AC3E}">
        <p14:creationId xmlns:p14="http://schemas.microsoft.com/office/powerpoint/2010/main" val="3515106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410025" y="2744394"/>
            <a:ext cx="3762568"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حياتك لوحة .. والرسام أنت ..</a:t>
            </a:r>
          </a:p>
          <a:p>
            <a:pPr algn="ctr"/>
            <a:r>
              <a:rPr lang="ar-SA" sz="2400" b="1" dirty="0"/>
              <a:t>فإذا انقضت حياتك اكتملت اللوحة  ..</a:t>
            </a:r>
          </a:p>
          <a:p>
            <a:pPr algn="ctr"/>
            <a:r>
              <a:rPr lang="ar-SA" sz="2400" b="1" dirty="0"/>
              <a:t> وعلى قدر روعتها تكون قيمتها..</a:t>
            </a:r>
          </a:p>
          <a:p>
            <a:pPr algn="ctr"/>
            <a:r>
              <a:rPr lang="ar-SA" sz="2400" b="1" dirty="0"/>
              <a:t> فأبدع في لوحتك ..</a:t>
            </a:r>
          </a:p>
          <a:p>
            <a:pPr algn="ctr"/>
            <a:r>
              <a:rPr lang="ar-SA" sz="2400" b="1" dirty="0"/>
              <a:t> فما زالت الفرشاة بيدك ..</a:t>
            </a:r>
          </a:p>
          <a:p>
            <a:pPr algn="ctr"/>
            <a:endParaRPr lang="ar-SA" sz="2400" b="1" dirty="0" smtClean="0"/>
          </a:p>
          <a:p>
            <a:pPr algn="ctr"/>
            <a:endParaRPr lang="ar-SA" sz="2400" b="1" dirty="0"/>
          </a:p>
          <a:p>
            <a:pPr algn="ctr"/>
            <a:r>
              <a:rPr lang="ar-SA" sz="2000" b="1" dirty="0"/>
              <a:t>عبد الوهاب مطاوع</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(65)</a:t>
            </a:r>
          </a:p>
        </p:txBody>
      </p:sp>
    </p:spTree>
    <p:extLst>
      <p:ext uri="{BB962C8B-B14F-4D97-AF65-F5344CB8AC3E}">
        <p14:creationId xmlns:p14="http://schemas.microsoft.com/office/powerpoint/2010/main" val="743656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descr="باقة أزهار"/>
          <p:cNvSpPr txBox="1">
            <a:spLocks noChangeArrowheads="1"/>
          </p:cNvSpPr>
          <p:nvPr/>
        </p:nvSpPr>
        <p:spPr bwMode="auto">
          <a:xfrm>
            <a:off x="4088948" y="3429000"/>
            <a:ext cx="2486578" cy="1938992"/>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إذا أصبحت كما تريد .. </a:t>
            </a:r>
            <a:endParaRPr lang="ar-SA" sz="2400" b="1" dirty="0" smtClean="0"/>
          </a:p>
          <a:p>
            <a:pPr algn="ctr"/>
            <a:r>
              <a:rPr lang="ar-SA" sz="2400" b="1" dirty="0" smtClean="0"/>
              <a:t>اجتذبت </a:t>
            </a:r>
            <a:r>
              <a:rPr lang="ar-SA" sz="2400" b="1" dirty="0"/>
              <a:t>إليك من تريد ..</a:t>
            </a:r>
          </a:p>
          <a:p>
            <a:pPr algn="ctr"/>
            <a:endParaRPr lang="ar-SA" sz="2400" b="1" dirty="0" smtClean="0"/>
          </a:p>
          <a:p>
            <a:pPr algn="ctr"/>
            <a:endParaRPr lang="ar-SA" sz="2400" b="1" dirty="0" smtClean="0"/>
          </a:p>
          <a:p>
            <a:pPr algn="ctr"/>
            <a:r>
              <a:rPr lang="ar-SA" sz="2400" b="1" dirty="0" smtClean="0"/>
              <a:t>جيم </a:t>
            </a:r>
            <a:r>
              <a:rPr lang="ar-SA" sz="2400" b="1" dirty="0"/>
              <a:t>كون</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(66)</a:t>
            </a:r>
          </a:p>
        </p:txBody>
      </p:sp>
    </p:spTree>
    <p:extLst>
      <p:ext uri="{BB962C8B-B14F-4D97-AF65-F5344CB8AC3E}">
        <p14:creationId xmlns:p14="http://schemas.microsoft.com/office/powerpoint/2010/main" val="26763140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3131840" y="2852936"/>
            <a:ext cx="424815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إن المعرفة قلق وألم ... ولكنها أرقى طريق إلى تعميق الحياة وتنويعها وتوسيع أفق الإنسان وإعطاء كل لحظة من حياته طعمها الخاص ومهما كان هذا الطعم .. فهو أفضل من لحظة تمر بلا طعم ..</a:t>
            </a:r>
          </a:p>
          <a:p>
            <a:pPr algn="ctr"/>
            <a:endParaRPr lang="ar-SA" sz="2400" b="1" dirty="0" smtClean="0"/>
          </a:p>
          <a:p>
            <a:pPr algn="ctr"/>
            <a:endParaRPr lang="ar-SA" sz="2400" b="1" dirty="0"/>
          </a:p>
          <a:p>
            <a:pPr algn="ctr"/>
            <a:r>
              <a:rPr lang="ar-SA" sz="2000" b="1" dirty="0"/>
              <a:t>رجاء النقاش</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(67)</a:t>
            </a:r>
          </a:p>
        </p:txBody>
      </p:sp>
    </p:spTree>
    <p:extLst>
      <p:ext uri="{BB962C8B-B14F-4D97-AF65-F5344CB8AC3E}">
        <p14:creationId xmlns:p14="http://schemas.microsoft.com/office/powerpoint/2010/main" val="16871952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83965" y="2852936"/>
            <a:ext cx="489654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الإحساس بقيمة الزمن وأهميته هو بداية تحريك النفوس وبعث الهمم .. لاستدراك الفائت واغتنام الحاضر والاستعداد للمستقبل وليس هناك خسارة أشد من خسارة الوقت وهي خسارة لا تعوض بأي حال </a:t>
            </a:r>
            <a:r>
              <a:rPr lang="ar-SA" sz="2400" b="1" dirty="0" smtClean="0"/>
              <a:t>.</a:t>
            </a:r>
            <a:endParaRPr lang="ar-SA" sz="2400" b="1" dirty="0"/>
          </a:p>
          <a:p>
            <a:pPr algn="ctr"/>
            <a:endParaRPr lang="ar-SA" sz="2400" b="1" dirty="0" smtClean="0"/>
          </a:p>
          <a:p>
            <a:pPr algn="ctr"/>
            <a:endParaRPr lang="ar-SA" sz="2400" b="1" dirty="0"/>
          </a:p>
          <a:p>
            <a:pPr algn="ctr"/>
            <a:r>
              <a:rPr lang="ar-SA" sz="2400" b="1" dirty="0" smtClean="0"/>
              <a:t>د.عوض </a:t>
            </a:r>
            <a:r>
              <a:rPr lang="ar-SA" sz="2400" b="1" dirty="0"/>
              <a:t>القرني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(68)</a:t>
            </a:r>
          </a:p>
        </p:txBody>
      </p:sp>
    </p:spTree>
    <p:extLst>
      <p:ext uri="{BB962C8B-B14F-4D97-AF65-F5344CB8AC3E}">
        <p14:creationId xmlns:p14="http://schemas.microsoft.com/office/powerpoint/2010/main" val="430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38466" y="3068960"/>
            <a:ext cx="4824537" cy="18002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000" b="1" dirty="0" smtClean="0"/>
              <a:t>لا تعيش في الماضي إلا إذا كنت تريد أن تشعر بالذنب  ..</a:t>
            </a:r>
          </a:p>
          <a:p>
            <a:pPr marL="0" indent="0" algn="ctr">
              <a:buNone/>
            </a:pPr>
            <a:r>
              <a:rPr lang="ar-SA" sz="2000" b="1" dirty="0" smtClean="0"/>
              <a:t>لا تقلق بشأن المستقبل  إلا إذا أردت أن تخاف ..</a:t>
            </a:r>
          </a:p>
          <a:p>
            <a:pPr marL="0" indent="0" algn="ctr">
              <a:buNone/>
            </a:pPr>
            <a:r>
              <a:rPr lang="ar-SA" sz="2000" b="1" dirty="0" smtClean="0"/>
              <a:t>ركز في اليوم إن أردت أن تعيش سعيدا ..</a:t>
            </a:r>
          </a:p>
          <a:p>
            <a:pPr marL="0" indent="0" algn="ctr">
              <a:buNone/>
            </a:pPr>
            <a:endParaRPr lang="ar-SA" sz="2000" b="1" dirty="0" smtClean="0"/>
          </a:p>
          <a:p>
            <a:pPr marL="0" indent="0" algn="ctr">
              <a:buNone/>
            </a:pPr>
            <a:endParaRPr lang="ar-SA" sz="2000" b="1" dirty="0" smtClean="0"/>
          </a:p>
          <a:p>
            <a:pPr marL="0" indent="0" algn="ctr">
              <a:buNone/>
            </a:pPr>
            <a:r>
              <a:rPr lang="ar-SA" sz="2000" b="1" dirty="0"/>
              <a:t>ستيف </a:t>
            </a:r>
            <a:r>
              <a:rPr lang="ar-SA" sz="2000" b="1" dirty="0" smtClean="0"/>
              <a:t>تشاندلر</a:t>
            </a:r>
            <a:endParaRPr lang="ar-SA"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23224"/>
            <a:ext cx="3824729" cy="1653647"/>
          </a:xfrm>
          <a:prstGeom prst="rect">
            <a:avLst/>
          </a:prstGeom>
        </p:spPr>
      </p:pic>
      <p:sp>
        <p:nvSpPr>
          <p:cNvPr id="4" name="TextBox 3"/>
          <p:cNvSpPr txBox="1"/>
          <p:nvPr/>
        </p:nvSpPr>
        <p:spPr>
          <a:xfrm>
            <a:off x="3347864" y="1245749"/>
            <a:ext cx="2611612" cy="584775"/>
          </a:xfrm>
          <a:prstGeom prst="rect">
            <a:avLst/>
          </a:prstGeom>
          <a:noFill/>
        </p:spPr>
        <p:txBody>
          <a:bodyPr wrap="none" rtlCol="1">
            <a:spAutoFit/>
          </a:bodyPr>
          <a:lstStyle/>
          <a:p>
            <a:r>
              <a:rPr lang="ar-SA" sz="3200" b="1" dirty="0" smtClean="0"/>
              <a:t>القصاصة السادسة</a:t>
            </a:r>
          </a:p>
        </p:txBody>
      </p:sp>
    </p:spTree>
    <p:extLst>
      <p:ext uri="{BB962C8B-B14F-4D97-AF65-F5344CB8AC3E}">
        <p14:creationId xmlns:p14="http://schemas.microsoft.com/office/powerpoint/2010/main" val="36881846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descr="باقة أزهار"/>
          <p:cNvSpPr txBox="1">
            <a:spLocks noChangeArrowheads="1"/>
          </p:cNvSpPr>
          <p:nvPr/>
        </p:nvSpPr>
        <p:spPr bwMode="auto">
          <a:xfrm>
            <a:off x="3259393" y="3140968"/>
            <a:ext cx="4145687" cy="1938992"/>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المضحك أن ملايين ممن يتمنون </a:t>
            </a:r>
            <a:r>
              <a:rPr lang="ar-SA" sz="2400" b="1" dirty="0" smtClean="0"/>
              <a:t>الخلود</a:t>
            </a:r>
            <a:endParaRPr lang="ar-SA" sz="2400" b="1" dirty="0"/>
          </a:p>
          <a:p>
            <a:pPr algn="ctr"/>
            <a:r>
              <a:rPr lang="ar-SA" sz="2400" b="1" dirty="0"/>
              <a:t>لا يجدون ما يفعلونه في أوقات فراغهم .</a:t>
            </a:r>
          </a:p>
          <a:p>
            <a:pPr algn="ctr"/>
            <a:endParaRPr lang="ar-SA" sz="2400" b="1" dirty="0" smtClean="0"/>
          </a:p>
          <a:p>
            <a:pPr algn="ctr"/>
            <a:endParaRPr lang="ar-SA" sz="2400" b="1" dirty="0"/>
          </a:p>
          <a:p>
            <a:pPr algn="ctr"/>
            <a:r>
              <a:rPr lang="ar-SA" sz="2400" b="1" dirty="0"/>
              <a:t>سوزان أرتز</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(69)</a:t>
            </a:r>
          </a:p>
        </p:txBody>
      </p:sp>
    </p:spTree>
    <p:extLst>
      <p:ext uri="{BB962C8B-B14F-4D97-AF65-F5344CB8AC3E}">
        <p14:creationId xmlns:p14="http://schemas.microsoft.com/office/powerpoint/2010/main" val="14286225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descr="باقة أزهار"/>
          <p:cNvSpPr txBox="1">
            <a:spLocks noChangeArrowheads="1"/>
          </p:cNvSpPr>
          <p:nvPr/>
        </p:nvSpPr>
        <p:spPr bwMode="auto">
          <a:xfrm>
            <a:off x="2814560" y="3284983"/>
            <a:ext cx="5035353" cy="1938992"/>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ما من شيء يمكن أن يضيف قوة أكبر لحياتك </a:t>
            </a:r>
          </a:p>
          <a:p>
            <a:pPr algn="ctr"/>
            <a:r>
              <a:rPr lang="ar-SA" sz="2400" b="1" dirty="0"/>
              <a:t>من تركيز طاقتك على مجموعة محددة من المهام </a:t>
            </a:r>
          </a:p>
          <a:p>
            <a:pPr algn="ctr"/>
            <a:endParaRPr lang="en-US" sz="2400" b="1" dirty="0" smtClean="0"/>
          </a:p>
          <a:p>
            <a:pPr algn="ctr"/>
            <a:endParaRPr lang="ar-SA" sz="2400" b="1" dirty="0"/>
          </a:p>
          <a:p>
            <a:pPr algn="ctr"/>
            <a:r>
              <a:rPr lang="ar-SA" sz="2400" b="1" dirty="0"/>
              <a:t>برايان تريسي</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(70)</a:t>
            </a:r>
          </a:p>
        </p:txBody>
      </p:sp>
    </p:spTree>
    <p:extLst>
      <p:ext uri="{BB962C8B-B14F-4D97-AF65-F5344CB8AC3E}">
        <p14:creationId xmlns:p14="http://schemas.microsoft.com/office/powerpoint/2010/main" val="15677909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100361" y="2924944"/>
            <a:ext cx="44637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b="1" dirty="0" smtClean="0"/>
              <a:t>لا </a:t>
            </a:r>
            <a:r>
              <a:rPr lang="ar-SA" sz="2000" b="1" dirty="0"/>
              <a:t>بد لأي روح يراد لها أن تؤثر من خلوة وعزلة</a:t>
            </a:r>
          </a:p>
          <a:p>
            <a:pPr algn="ctr"/>
            <a:endParaRPr lang="ar-SA" sz="2000" b="1" dirty="0"/>
          </a:p>
          <a:p>
            <a:pPr algn="ctr"/>
            <a:r>
              <a:rPr lang="ar-SA" sz="2000" b="1" dirty="0" smtClean="0"/>
              <a:t>وانقطاع عن</a:t>
            </a:r>
            <a:r>
              <a:rPr lang="ar-SA" sz="2000" b="1" dirty="0"/>
              <a:t> شواغل الأرض بعض الوقت</a:t>
            </a:r>
            <a:r>
              <a:rPr lang="ar-SA" sz="2000" b="1" dirty="0" smtClean="0"/>
              <a:t> </a:t>
            </a:r>
            <a:endParaRPr lang="ar-SA" sz="2000" b="1" dirty="0"/>
          </a:p>
          <a:p>
            <a:pPr algn="ctr"/>
            <a:r>
              <a:rPr lang="ar-SA" sz="2000" b="1" dirty="0" smtClean="0"/>
              <a:t> </a:t>
            </a:r>
            <a:endParaRPr lang="ar-SA" sz="2000" b="1" dirty="0"/>
          </a:p>
          <a:p>
            <a:pPr algn="ctr"/>
            <a:r>
              <a:rPr lang="ar-SA" sz="2000" b="1" dirty="0" smtClean="0"/>
              <a:t>وضجة </a:t>
            </a:r>
            <a:r>
              <a:rPr lang="ar-SA" sz="2000" b="1" dirty="0"/>
              <a:t>الحياة وهموم الناس الصغيرة .</a:t>
            </a:r>
          </a:p>
          <a:p>
            <a:pPr algn="ctr"/>
            <a:endParaRPr lang="ar-SA" sz="2000" b="1" dirty="0"/>
          </a:p>
          <a:p>
            <a:pPr algn="ctr"/>
            <a:endParaRPr lang="ar-SA" sz="2000" b="1" dirty="0" smtClean="0"/>
          </a:p>
          <a:p>
            <a:pPr algn="ctr"/>
            <a:r>
              <a:rPr lang="ar-SA" sz="2000" b="1" dirty="0" smtClean="0"/>
              <a:t>طارق </a:t>
            </a:r>
            <a:r>
              <a:rPr lang="ar-SA" sz="2000" b="1" dirty="0"/>
              <a:t>السويدان</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(71)</a:t>
            </a:r>
          </a:p>
        </p:txBody>
      </p:sp>
    </p:spTree>
    <p:extLst>
      <p:ext uri="{BB962C8B-B14F-4D97-AF65-F5344CB8AC3E}">
        <p14:creationId xmlns:p14="http://schemas.microsoft.com/office/powerpoint/2010/main" val="32726117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203848" y="3068960"/>
            <a:ext cx="43924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لاشيء يولد السعادة كالاستعاضة </a:t>
            </a:r>
          </a:p>
          <a:p>
            <a:pPr algn="ctr"/>
            <a:r>
              <a:rPr lang="ar-SA" sz="2400" b="1" dirty="0"/>
              <a:t>عن القلق بالعمل.</a:t>
            </a:r>
          </a:p>
          <a:p>
            <a:pPr algn="ctr"/>
            <a:endParaRPr lang="ar-SA" sz="2400" b="1" dirty="0" smtClean="0"/>
          </a:p>
          <a:p>
            <a:pPr algn="ctr"/>
            <a:endParaRPr lang="ar-SA" sz="2400" b="1" dirty="0"/>
          </a:p>
          <a:p>
            <a:pPr algn="ctr"/>
            <a:r>
              <a:rPr lang="ar-SA" sz="2400" b="1" dirty="0"/>
              <a:t> موريس ميترلنك</a:t>
            </a:r>
            <a:endParaRPr lang="en-US" sz="2400" b="1"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(72)</a:t>
            </a:r>
          </a:p>
        </p:txBody>
      </p:sp>
    </p:spTree>
    <p:extLst>
      <p:ext uri="{BB962C8B-B14F-4D97-AF65-F5344CB8AC3E}">
        <p14:creationId xmlns:p14="http://schemas.microsoft.com/office/powerpoint/2010/main" val="18771839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915816" y="3140968"/>
            <a:ext cx="48965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10% من أحداث حياتك خارجة عن </a:t>
            </a:r>
            <a:r>
              <a:rPr lang="ar-SA" sz="2400" b="1" dirty="0" smtClean="0"/>
              <a:t>إراداتك و90</a:t>
            </a:r>
            <a:r>
              <a:rPr lang="ar-SA" sz="2400" b="1" dirty="0"/>
              <a:t>% من أحداث حياتك تعتمد على </a:t>
            </a:r>
            <a:endParaRPr lang="en-US" sz="2400" b="1" dirty="0" smtClean="0"/>
          </a:p>
          <a:p>
            <a:pPr algn="ctr"/>
            <a:r>
              <a:rPr lang="ar-SA" sz="2400" b="1" dirty="0" smtClean="0"/>
              <a:t>ردودأفعالك</a:t>
            </a:r>
            <a:r>
              <a:rPr lang="ar-SA" sz="2400" b="1" dirty="0"/>
              <a:t>.</a:t>
            </a:r>
          </a:p>
          <a:p>
            <a:pPr algn="ctr"/>
            <a:endParaRPr lang="ar-SA" sz="2400" b="1" dirty="0" smtClean="0"/>
          </a:p>
          <a:p>
            <a:pPr algn="ctr"/>
            <a:endParaRPr lang="ar-SA" sz="2400" b="1" dirty="0"/>
          </a:p>
          <a:p>
            <a:pPr algn="ctr"/>
            <a:r>
              <a:rPr lang="ar-SA" sz="2400" b="1" dirty="0" smtClean="0"/>
              <a:t>ستيفن </a:t>
            </a:r>
            <a:r>
              <a:rPr lang="ar-SA" sz="2400" b="1" dirty="0"/>
              <a:t>كوفي</a:t>
            </a:r>
            <a:endParaRPr lang="en-US" sz="2400" b="1" dirty="0"/>
          </a:p>
          <a:p>
            <a:pPr algn="ct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(73)</a:t>
            </a:r>
          </a:p>
        </p:txBody>
      </p:sp>
    </p:spTree>
    <p:extLst>
      <p:ext uri="{BB962C8B-B14F-4D97-AF65-F5344CB8AC3E}">
        <p14:creationId xmlns:p14="http://schemas.microsoft.com/office/powerpoint/2010/main" val="1932983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919969" y="2924944"/>
            <a:ext cx="482453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smtClean="0"/>
              <a:t>إن </a:t>
            </a:r>
            <a:r>
              <a:rPr lang="ar-SA" sz="2400" b="1" dirty="0"/>
              <a:t>الإنسان الذي ينظر إلى حياته على أنها عديمة المعنى ليس تعيساً فحسب ، بل يكاد يكون غير صالح للحياة</a:t>
            </a:r>
            <a:r>
              <a:rPr lang="ar-SA" sz="2400" b="1" dirty="0" smtClean="0"/>
              <a:t>.</a:t>
            </a:r>
          </a:p>
          <a:p>
            <a:pPr algn="ctr"/>
            <a:endParaRPr lang="ar-SA" sz="2400" b="1" dirty="0"/>
          </a:p>
          <a:p>
            <a:pPr algn="ctr"/>
            <a:endParaRPr lang="ar-SA" sz="2400" b="1" dirty="0"/>
          </a:p>
          <a:p>
            <a:pPr algn="ctr"/>
            <a:r>
              <a:rPr lang="ar-SA" sz="2400" b="1" dirty="0"/>
              <a:t>البرت انيشتين</a:t>
            </a:r>
            <a:r>
              <a:rPr lang="en-US" sz="2400" b="1"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(74)</a:t>
            </a:r>
          </a:p>
        </p:txBody>
      </p:sp>
    </p:spTree>
    <p:extLst>
      <p:ext uri="{BB962C8B-B14F-4D97-AF65-F5344CB8AC3E}">
        <p14:creationId xmlns:p14="http://schemas.microsoft.com/office/powerpoint/2010/main" val="11284825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795623" y="3212976"/>
            <a:ext cx="489654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smtClean="0"/>
              <a:t>الفشل </a:t>
            </a:r>
            <a:r>
              <a:rPr lang="ar-SA" sz="2400" b="1" dirty="0"/>
              <a:t>أمر </a:t>
            </a:r>
            <a:r>
              <a:rPr lang="ar-SA" sz="2400" b="1" dirty="0" smtClean="0"/>
              <a:t>سيئ ولكن </a:t>
            </a:r>
            <a:r>
              <a:rPr lang="ar-SA" sz="2400" b="1" dirty="0"/>
              <a:t>الأسوأ منه هو </a:t>
            </a:r>
            <a:endParaRPr lang="ar-SA" sz="2400" b="1" dirty="0" smtClean="0"/>
          </a:p>
          <a:p>
            <a:pPr algn="ctr"/>
            <a:r>
              <a:rPr lang="ar-SA" sz="2400" b="1" dirty="0" smtClean="0"/>
              <a:t>ألا تحاول </a:t>
            </a:r>
            <a:r>
              <a:rPr lang="ar-SA" sz="2400" b="1" dirty="0"/>
              <a:t>النجاح أبداً</a:t>
            </a:r>
          </a:p>
          <a:p>
            <a:pPr algn="ctr"/>
            <a:r>
              <a:rPr lang="ar-SA" sz="2400" b="1" dirty="0" smtClean="0"/>
              <a:t> </a:t>
            </a:r>
            <a:endParaRPr lang="ar-SA" sz="2400" b="1" dirty="0"/>
          </a:p>
          <a:p>
            <a:pPr algn="ctr"/>
            <a:endParaRPr lang="ar-SA" sz="2400" b="1" dirty="0"/>
          </a:p>
          <a:p>
            <a:pPr algn="ctr"/>
            <a:r>
              <a:rPr lang="ar-SA" sz="2000" b="1" dirty="0"/>
              <a:t>تيودور روزفلت</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(75)</a:t>
            </a:r>
          </a:p>
        </p:txBody>
      </p:sp>
    </p:spTree>
    <p:extLst>
      <p:ext uri="{BB962C8B-B14F-4D97-AF65-F5344CB8AC3E}">
        <p14:creationId xmlns:p14="http://schemas.microsoft.com/office/powerpoint/2010/main" val="17537217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80010" y="2924944"/>
            <a:ext cx="410445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المثابرة و الصبر هي التي </a:t>
            </a:r>
          </a:p>
          <a:p>
            <a:pPr algn="ctr"/>
            <a:endParaRPr lang="ar-SA" sz="2400" b="1" dirty="0"/>
          </a:p>
          <a:p>
            <a:pPr algn="ctr"/>
            <a:r>
              <a:rPr lang="ar-SA" sz="2400" b="1" dirty="0" smtClean="0"/>
              <a:t>تصنع </a:t>
            </a:r>
            <a:r>
              <a:rPr lang="ar-SA" sz="2400" b="1" dirty="0"/>
              <a:t>الأعمال العظيمة.</a:t>
            </a:r>
          </a:p>
          <a:p>
            <a:pPr algn="ctr"/>
            <a:endParaRPr lang="ar-SA" sz="2400" b="1" dirty="0"/>
          </a:p>
          <a:p>
            <a:pPr algn="ctr"/>
            <a:endParaRPr lang="ar-SA" sz="2000" b="1" dirty="0" smtClean="0"/>
          </a:p>
          <a:p>
            <a:pPr algn="ctr"/>
            <a:r>
              <a:rPr lang="ar-SA" sz="2000" b="1" dirty="0" smtClean="0"/>
              <a:t>صامويل </a:t>
            </a:r>
            <a:r>
              <a:rPr lang="ar-SA" sz="2000" b="1" dirty="0"/>
              <a:t>جونسون</a:t>
            </a:r>
            <a:endParaRPr lang="en-US" sz="2000" b="1" dirty="0"/>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(76)</a:t>
            </a:r>
          </a:p>
        </p:txBody>
      </p:sp>
    </p:spTree>
    <p:extLst>
      <p:ext uri="{BB962C8B-B14F-4D97-AF65-F5344CB8AC3E}">
        <p14:creationId xmlns:p14="http://schemas.microsoft.com/office/powerpoint/2010/main" val="1299303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915816" y="2996952"/>
            <a:ext cx="44656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t>ما قيمة الحياة حينما نحياها </a:t>
            </a:r>
          </a:p>
          <a:p>
            <a:pPr algn="ctr"/>
            <a:r>
              <a:rPr lang="ar-SA" sz="2400" b="1" dirty="0"/>
              <a:t>بنفوس مهترئة تحييها كلمة </a:t>
            </a:r>
            <a:r>
              <a:rPr lang="ar-SA" sz="2400" b="1" dirty="0" smtClean="0"/>
              <a:t>ثناء </a:t>
            </a:r>
            <a:endParaRPr lang="ar-SA" sz="2400" b="1" dirty="0"/>
          </a:p>
          <a:p>
            <a:pPr algn="ctr"/>
            <a:r>
              <a:rPr lang="ar-SA" sz="2400" b="1" dirty="0"/>
              <a:t>وتفنيها عبارة نقد أو </a:t>
            </a:r>
            <a:r>
              <a:rPr lang="ar-SA" sz="2400" b="1" dirty="0" smtClean="0"/>
              <a:t>تشكيك ؟؟</a:t>
            </a:r>
            <a:endParaRPr lang="ar-SA" sz="2400" b="1" dirty="0"/>
          </a:p>
          <a:p>
            <a:pPr algn="ctr"/>
            <a:endParaRPr lang="ar-SA" sz="2400" b="1" dirty="0" smtClean="0"/>
          </a:p>
          <a:p>
            <a:pPr algn="ctr"/>
            <a:endParaRPr lang="ar-SA" sz="2400" b="1" dirty="0"/>
          </a:p>
          <a:p>
            <a:pPr algn="ctr"/>
            <a:r>
              <a:rPr lang="ar-SA" sz="2400" b="1" dirty="0"/>
              <a:t>كريم الشاذلي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(77)</a:t>
            </a:r>
          </a:p>
        </p:txBody>
      </p:sp>
    </p:spTree>
    <p:extLst>
      <p:ext uri="{BB962C8B-B14F-4D97-AF65-F5344CB8AC3E}">
        <p14:creationId xmlns:p14="http://schemas.microsoft.com/office/powerpoint/2010/main" val="27790471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71800" y="2996952"/>
            <a:ext cx="5183187" cy="324167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 إن  سر الاحساس بالتعاسة  أو الشقاء </a:t>
            </a:r>
          </a:p>
          <a:p>
            <a:pPr marL="0" indent="0" algn="ctr">
              <a:buNone/>
            </a:pPr>
            <a:r>
              <a:rPr lang="ar-SA" sz="2400" b="1" dirty="0" smtClean="0"/>
              <a:t>هو أن يتوفر لديك الوقت لتتساءل </a:t>
            </a:r>
          </a:p>
          <a:p>
            <a:pPr marL="0" indent="0" algn="ctr">
              <a:buNone/>
            </a:pPr>
            <a:r>
              <a:rPr lang="ar-SA" sz="2400" b="1" dirty="0" smtClean="0"/>
              <a:t>هل أنت شقي أم سعيد ؟؟</a:t>
            </a:r>
          </a:p>
          <a:p>
            <a:pPr marL="0" indent="0" algn="ctr">
              <a:buNone/>
            </a:pPr>
            <a:endParaRPr lang="ar-SA" sz="2400" b="1" dirty="0"/>
          </a:p>
          <a:p>
            <a:pPr marL="0" indent="0" algn="ctr">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(78)</a:t>
            </a:r>
          </a:p>
        </p:txBody>
      </p:sp>
    </p:spTree>
    <p:extLst>
      <p:ext uri="{BB962C8B-B14F-4D97-AF65-F5344CB8AC3E}">
        <p14:creationId xmlns:p14="http://schemas.microsoft.com/office/powerpoint/2010/main" val="54720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623224"/>
            <a:ext cx="3968745" cy="1653647"/>
          </a:xfrm>
          <a:prstGeom prst="rect">
            <a:avLst/>
          </a:prstGeom>
        </p:spPr>
      </p:pic>
      <p:sp>
        <p:nvSpPr>
          <p:cNvPr id="4" name="TextBox 3"/>
          <p:cNvSpPr txBox="1"/>
          <p:nvPr/>
        </p:nvSpPr>
        <p:spPr>
          <a:xfrm>
            <a:off x="3369568" y="1191331"/>
            <a:ext cx="2480166" cy="584775"/>
          </a:xfrm>
          <a:prstGeom prst="rect">
            <a:avLst/>
          </a:prstGeom>
          <a:noFill/>
        </p:spPr>
        <p:txBody>
          <a:bodyPr wrap="none" rtlCol="1">
            <a:spAutoFit/>
          </a:bodyPr>
          <a:lstStyle/>
          <a:p>
            <a:r>
              <a:rPr lang="ar-SA" sz="3200" b="1" dirty="0" smtClean="0"/>
              <a:t>القصاصة السابعة</a:t>
            </a:r>
          </a:p>
        </p:txBody>
      </p:sp>
      <p:sp>
        <p:nvSpPr>
          <p:cNvPr id="5" name="Rectangle 4"/>
          <p:cNvSpPr/>
          <p:nvPr/>
        </p:nvSpPr>
        <p:spPr>
          <a:xfrm>
            <a:off x="2843808" y="2924944"/>
            <a:ext cx="4774429" cy="2677656"/>
          </a:xfrm>
          <a:prstGeom prst="rect">
            <a:avLst/>
          </a:prstGeom>
        </p:spPr>
        <p:txBody>
          <a:bodyPr wrap="square">
            <a:spAutoFit/>
          </a:bodyPr>
          <a:lstStyle/>
          <a:p>
            <a:pPr algn="ctr">
              <a:spcBef>
                <a:spcPct val="20000"/>
              </a:spcBef>
            </a:pPr>
            <a:r>
              <a:rPr lang="ar-SA" sz="2400" b="1" dirty="0">
                <a:latin typeface="Arial" pitchFamily="34" charset="0"/>
                <a:cs typeface="Arial" pitchFamily="34" charset="0"/>
              </a:rPr>
              <a:t>انفرد بنفسك ساعة تدبر فيها أمورك </a:t>
            </a:r>
            <a:endParaRPr lang="ar-SA" sz="2400" b="1" dirty="0" smtClean="0">
              <a:latin typeface="Arial" pitchFamily="34" charset="0"/>
              <a:cs typeface="Arial" pitchFamily="34" charset="0"/>
            </a:endParaRPr>
          </a:p>
          <a:p>
            <a:pPr algn="ctr">
              <a:spcBef>
                <a:spcPct val="20000"/>
              </a:spcBef>
            </a:pPr>
            <a:r>
              <a:rPr lang="ar-SA" sz="2400" b="1" dirty="0" smtClean="0">
                <a:latin typeface="Arial" pitchFamily="34" charset="0"/>
                <a:cs typeface="Arial" pitchFamily="34" charset="0"/>
              </a:rPr>
              <a:t>وتراجع فيها نفسك </a:t>
            </a:r>
            <a:r>
              <a:rPr lang="ar-SA" sz="2400" b="1" dirty="0">
                <a:latin typeface="Arial" pitchFamily="34" charset="0"/>
                <a:cs typeface="Arial" pitchFamily="34" charset="0"/>
              </a:rPr>
              <a:t>وتتفكر في </a:t>
            </a:r>
            <a:r>
              <a:rPr lang="ar-SA" sz="2400" b="1" dirty="0" smtClean="0">
                <a:latin typeface="Arial" pitchFamily="34" charset="0"/>
                <a:cs typeface="Arial" pitchFamily="34" charset="0"/>
              </a:rPr>
              <a:t>آخرتك </a:t>
            </a:r>
            <a:endParaRPr lang="en-US" sz="2400" b="1" dirty="0" smtClean="0">
              <a:latin typeface="Arial" pitchFamily="34" charset="0"/>
              <a:cs typeface="Arial" pitchFamily="34" charset="0"/>
            </a:endParaRPr>
          </a:p>
          <a:p>
            <a:pPr algn="ctr">
              <a:spcBef>
                <a:spcPct val="20000"/>
              </a:spcBef>
            </a:pPr>
            <a:r>
              <a:rPr lang="ar-SA" sz="2400" b="1" dirty="0" smtClean="0">
                <a:latin typeface="Arial" pitchFamily="34" charset="0"/>
                <a:cs typeface="Arial" pitchFamily="34" charset="0"/>
              </a:rPr>
              <a:t>وتصلح بها دنياك .</a:t>
            </a:r>
          </a:p>
          <a:p>
            <a:pPr algn="ctr">
              <a:spcBef>
                <a:spcPct val="20000"/>
              </a:spcBef>
            </a:pPr>
            <a:endParaRPr lang="ar-SA" sz="2400" b="1" dirty="0" smtClean="0">
              <a:latin typeface="Arial" pitchFamily="34" charset="0"/>
              <a:cs typeface="Arial" pitchFamily="34" charset="0"/>
            </a:endParaRPr>
          </a:p>
          <a:p>
            <a:pPr algn="ctr">
              <a:spcBef>
                <a:spcPct val="20000"/>
              </a:spcBef>
            </a:pPr>
            <a:r>
              <a:rPr lang="ar-SA" sz="2400" b="1" dirty="0">
                <a:latin typeface="Arial" pitchFamily="34" charset="0"/>
                <a:cs typeface="Arial" pitchFamily="34" charset="0"/>
              </a:rPr>
              <a:t>د.عائض القرني</a:t>
            </a:r>
          </a:p>
          <a:p>
            <a:pPr algn="ctr">
              <a:spcBef>
                <a:spcPct val="20000"/>
              </a:spcBef>
            </a:pPr>
            <a:endParaRPr lang="ar-SA" sz="2400" b="1" dirty="0">
              <a:latin typeface="Arial" pitchFamily="34" charset="0"/>
              <a:cs typeface="Arial" pitchFamily="34" charset="0"/>
            </a:endParaRPr>
          </a:p>
        </p:txBody>
      </p:sp>
    </p:spTree>
    <p:extLst>
      <p:ext uri="{BB962C8B-B14F-4D97-AF65-F5344CB8AC3E}">
        <p14:creationId xmlns:p14="http://schemas.microsoft.com/office/powerpoint/2010/main" val="28428912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5" descr="باقة أزهار"/>
          <p:cNvSpPr txBox="1">
            <a:spLocks noChangeArrowheads="1"/>
          </p:cNvSpPr>
          <p:nvPr/>
        </p:nvSpPr>
        <p:spPr bwMode="auto">
          <a:xfrm>
            <a:off x="3635895" y="3140968"/>
            <a:ext cx="3494867" cy="1877437"/>
          </a:xfrm>
          <a:prstGeom prst="rect">
            <a:avLst/>
          </a:prstGeom>
          <a:noFill/>
          <a:ln>
            <a:noFill/>
          </a:ln>
          <a:effectLst/>
          <a:extLst>
            <a:ext uri="{909E8E84-426E-40DD-AFC4-6F175D3DCCD1}">
              <a14:hiddenFill xmlns:a14="http://schemas.microsoft.com/office/drawing/2010/main">
                <a:blipFill dpi="0" rotWithShape="0">
                  <a:blip r:embed="rId2">
                    <a:alphaModFix amt="0"/>
                  </a:blip>
                  <a:srcRect/>
                  <a:tile tx="0" ty="0" sx="100000" sy="100000" flip="none" algn="tl"/>
                </a:blipFill>
              </a14:hiddenFill>
            </a:ext>
            <a:ext uri="{91240B29-F687-4F45-9708-019B960494DF}">
              <a14:hiddenLine xmlns:a14="http://schemas.microsoft.com/office/drawing/2010/main" w="25400">
                <a:solidFill>
                  <a:srgbClr val="F2DCD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sz="2400" b="1" dirty="0"/>
              <a:t>يكون لدينا متسع من الوقت عندما</a:t>
            </a:r>
          </a:p>
          <a:p>
            <a:pPr algn="ctr"/>
            <a:r>
              <a:rPr lang="ar-SA" sz="2400" b="1" dirty="0"/>
              <a:t> نعرف كيف نستعمله .</a:t>
            </a:r>
          </a:p>
          <a:p>
            <a:pPr algn="ctr"/>
            <a:endParaRPr lang="ar-SA" sz="2400" b="1" dirty="0" smtClean="0"/>
          </a:p>
          <a:p>
            <a:pPr algn="ctr"/>
            <a:endParaRPr lang="ar-SA" sz="2400" b="1" dirty="0"/>
          </a:p>
          <a:p>
            <a:pPr algn="ctr"/>
            <a:r>
              <a:rPr lang="ar-SA" sz="2000" b="1" dirty="0"/>
              <a:t>بسمارك</a:t>
            </a:r>
            <a:endParaRPr 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(79)</a:t>
            </a:r>
          </a:p>
        </p:txBody>
      </p:sp>
    </p:spTree>
    <p:extLst>
      <p:ext uri="{BB962C8B-B14F-4D97-AF65-F5344CB8AC3E}">
        <p14:creationId xmlns:p14="http://schemas.microsoft.com/office/powerpoint/2010/main" val="2444087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3082262" y="2924944"/>
            <a:ext cx="44999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يجب أن تؤمن دائما أن حياتك من صنعك أنت وليست من صنع الظروف التي حولك.. وأن العقبات وجدت في طريقك كي تواجهها وتتخطاها لا لتستسلم .</a:t>
            </a:r>
          </a:p>
          <a:p>
            <a:pPr algn="ctr"/>
            <a:endParaRPr lang="ar-SA" sz="2400" b="1" dirty="0" smtClean="0"/>
          </a:p>
          <a:p>
            <a:pPr algn="ctr"/>
            <a:endParaRPr lang="ar-SA" sz="2400" b="1" dirty="0"/>
          </a:p>
          <a:p>
            <a:pPr algn="ctr"/>
            <a:r>
              <a:rPr lang="ar-SA" sz="2400" b="1" dirty="0"/>
              <a:t> د.شــريف عـرفــة</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5" name="TextBox 4"/>
          <p:cNvSpPr txBox="1"/>
          <p:nvPr/>
        </p:nvSpPr>
        <p:spPr>
          <a:xfrm>
            <a:off x="3635895" y="1183204"/>
            <a:ext cx="2252540" cy="584775"/>
          </a:xfrm>
          <a:prstGeom prst="rect">
            <a:avLst/>
          </a:prstGeom>
          <a:noFill/>
        </p:spPr>
        <p:txBody>
          <a:bodyPr wrap="none" rtlCol="1">
            <a:spAutoFit/>
          </a:bodyPr>
          <a:lstStyle/>
          <a:p>
            <a:r>
              <a:rPr lang="ar-SA" sz="3200" b="1" dirty="0" smtClean="0"/>
              <a:t>القصاصة (80)</a:t>
            </a:r>
          </a:p>
        </p:txBody>
      </p:sp>
    </p:spTree>
    <p:extLst>
      <p:ext uri="{BB962C8B-B14F-4D97-AF65-F5344CB8AC3E}">
        <p14:creationId xmlns:p14="http://schemas.microsoft.com/office/powerpoint/2010/main" val="40164573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2852936"/>
            <a:ext cx="4608512" cy="1938992"/>
          </a:xfrm>
          <a:prstGeom prst="rect">
            <a:avLst/>
          </a:prstGeom>
        </p:spPr>
        <p:txBody>
          <a:bodyPr wrap="square">
            <a:spAutoFit/>
          </a:bodyPr>
          <a:lstStyle/>
          <a:p>
            <a:pPr algn="ctr"/>
            <a:r>
              <a:rPr lang="ar-SA" sz="2000" b="1" dirty="0"/>
              <a:t>التحديات وحدها هي التي تؤدي إلى التطور , التحديات الذاتي في مواجهة الصعوبات هما من سيغيرنا الحافز</a:t>
            </a:r>
          </a:p>
          <a:p>
            <a:pPr algn="ctr"/>
            <a:r>
              <a:rPr lang="ar-SA" sz="2000" b="1" dirty="0" smtClean="0"/>
              <a:t>ابحث </a:t>
            </a:r>
            <a:r>
              <a:rPr lang="ar-SA" sz="2000" b="1" dirty="0"/>
              <a:t>دائما عن تحديات تحفز بها نفسك  وانتبه لنفسك حينما تجد أنها قد دفنت حية في احدى مناطق الراحة , </a:t>
            </a:r>
            <a:r>
              <a:rPr lang="ar-SA" sz="2000" b="1" dirty="0" smtClean="0"/>
              <a:t>استخدم مناطق </a:t>
            </a:r>
            <a:r>
              <a:rPr lang="ar-SA" sz="2000" b="1" dirty="0"/>
              <a:t>الراحة في الحياة </a:t>
            </a:r>
            <a:r>
              <a:rPr lang="ar-SA" sz="2000" b="1" dirty="0" smtClean="0"/>
              <a:t>لتستريح </a:t>
            </a:r>
            <a:r>
              <a:rPr lang="ar-SA" sz="2000" b="1" dirty="0"/>
              <a:t>بها لا </a:t>
            </a:r>
            <a:endParaRPr lang="en-US" sz="2000" b="1" dirty="0" smtClean="0"/>
          </a:p>
          <a:p>
            <a:pPr algn="ctr"/>
            <a:r>
              <a:rPr lang="en-US" sz="2000" b="1" dirty="0" smtClean="0"/>
              <a:t>.</a:t>
            </a:r>
            <a:r>
              <a:rPr lang="ar-SA" sz="2000" b="1" dirty="0" smtClean="0"/>
              <a:t>لتعيش بها</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(81)</a:t>
            </a:r>
          </a:p>
        </p:txBody>
      </p:sp>
      <p:sp>
        <p:nvSpPr>
          <p:cNvPr id="6" name="Rectangle 5"/>
          <p:cNvSpPr/>
          <p:nvPr/>
        </p:nvSpPr>
        <p:spPr>
          <a:xfrm>
            <a:off x="4541841" y="5229200"/>
            <a:ext cx="1356462" cy="400110"/>
          </a:xfrm>
          <a:prstGeom prst="rect">
            <a:avLst/>
          </a:prstGeom>
        </p:spPr>
        <p:txBody>
          <a:bodyPr wrap="none">
            <a:spAutoFit/>
          </a:bodyPr>
          <a:lstStyle/>
          <a:p>
            <a:pPr algn="ctr"/>
            <a:r>
              <a:rPr lang="ar-SA" sz="2000" b="1" dirty="0"/>
              <a:t>ستيف تشاندلر</a:t>
            </a:r>
          </a:p>
        </p:txBody>
      </p:sp>
    </p:spTree>
    <p:extLst>
      <p:ext uri="{BB962C8B-B14F-4D97-AF65-F5344CB8AC3E}">
        <p14:creationId xmlns:p14="http://schemas.microsoft.com/office/powerpoint/2010/main" val="39404856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(82)</a:t>
            </a:r>
          </a:p>
        </p:txBody>
      </p:sp>
      <p:sp>
        <p:nvSpPr>
          <p:cNvPr id="6" name="TextBox 5"/>
          <p:cNvSpPr txBox="1"/>
          <p:nvPr/>
        </p:nvSpPr>
        <p:spPr>
          <a:xfrm>
            <a:off x="2927580" y="3175879"/>
            <a:ext cx="4655441" cy="1569660"/>
          </a:xfrm>
          <a:prstGeom prst="rect">
            <a:avLst/>
          </a:prstGeom>
          <a:noFill/>
        </p:spPr>
        <p:txBody>
          <a:bodyPr wrap="none" rtlCol="1">
            <a:spAutoFit/>
          </a:bodyPr>
          <a:lstStyle/>
          <a:p>
            <a:pPr algn="ctr"/>
            <a:r>
              <a:rPr lang="ar-SA" sz="2400" b="1" dirty="0" smtClean="0"/>
              <a:t>لا شيء يجعلك سعيدا في الحياة سوى نفسك .</a:t>
            </a:r>
          </a:p>
          <a:p>
            <a:pPr algn="ctr"/>
            <a:endParaRPr lang="ar-SA" sz="2400" b="1" dirty="0"/>
          </a:p>
          <a:p>
            <a:pPr algn="ctr"/>
            <a:endParaRPr lang="ar-SA" sz="2400" b="1" dirty="0" smtClean="0"/>
          </a:p>
          <a:p>
            <a:pPr algn="ctr"/>
            <a:r>
              <a:rPr lang="ar-SA" sz="2400" b="1" dirty="0" smtClean="0"/>
              <a:t>رالف إيمرسون</a:t>
            </a:r>
            <a:endParaRPr lang="ar-SA" sz="2400" b="1" dirty="0"/>
          </a:p>
        </p:txBody>
      </p:sp>
    </p:spTree>
    <p:extLst>
      <p:ext uri="{BB962C8B-B14F-4D97-AF65-F5344CB8AC3E}">
        <p14:creationId xmlns:p14="http://schemas.microsoft.com/office/powerpoint/2010/main" val="13814790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28248" y="3161365"/>
            <a:ext cx="5183187" cy="244832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ar-SA" sz="2400" b="1" dirty="0" smtClean="0"/>
              <a:t> إننا نتعلم بعد فوات الأوان أن قيمة الحياة </a:t>
            </a:r>
          </a:p>
          <a:p>
            <a:pPr marL="0" indent="0" algn="ctr">
              <a:lnSpc>
                <a:spcPct val="80000"/>
              </a:lnSpc>
              <a:buNone/>
            </a:pPr>
            <a:r>
              <a:rPr lang="ar-SA" sz="2400" b="1" dirty="0" smtClean="0"/>
              <a:t>أن  نحياها كما هي  كل يوم فيها وكل ساعة </a:t>
            </a:r>
          </a:p>
          <a:p>
            <a:pPr marL="0" indent="0" algn="ctr">
              <a:lnSpc>
                <a:spcPct val="80000"/>
              </a:lnSpc>
              <a:buNone/>
            </a:pPr>
            <a:r>
              <a:rPr lang="ar-SA" sz="2400" b="1" dirty="0" smtClean="0"/>
              <a:t>إن الوقت الذي نحياه  حقا هو اللحظة الراهنة .</a:t>
            </a:r>
          </a:p>
          <a:p>
            <a:pPr marL="0" indent="0" algn="ctr">
              <a:lnSpc>
                <a:spcPct val="80000"/>
              </a:lnSpc>
              <a:buNone/>
            </a:pPr>
            <a:endParaRPr lang="ar-SA" sz="2400" b="1" dirty="0"/>
          </a:p>
          <a:p>
            <a:pPr marL="0" indent="0" algn="ctr">
              <a:lnSpc>
                <a:spcPct val="80000"/>
              </a:lnSpc>
              <a:buNone/>
            </a:pPr>
            <a:endParaRPr lang="ar-SA" sz="2400" b="1" dirty="0" smtClean="0"/>
          </a:p>
          <a:p>
            <a:pPr marL="0" indent="0" algn="ctr">
              <a:lnSpc>
                <a:spcPct val="80000"/>
              </a:lnSpc>
              <a:buNone/>
            </a:pPr>
            <a:r>
              <a:rPr lang="ar-SA" sz="2400" b="1" dirty="0" smtClean="0"/>
              <a:t>ديل كارنيجي</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(83)</a:t>
            </a:r>
          </a:p>
        </p:txBody>
      </p:sp>
    </p:spTree>
    <p:extLst>
      <p:ext uri="{BB962C8B-B14F-4D97-AF65-F5344CB8AC3E}">
        <p14:creationId xmlns:p14="http://schemas.microsoft.com/office/powerpoint/2010/main" val="33769822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67283" y="2924944"/>
            <a:ext cx="5183187" cy="3024262"/>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 إذا لم تستطع العطاء الآن</a:t>
            </a:r>
          </a:p>
          <a:p>
            <a:pPr marL="0" indent="0" algn="ctr">
              <a:buNone/>
            </a:pPr>
            <a:r>
              <a:rPr lang="ar-SA" sz="2400" b="1" dirty="0" smtClean="0"/>
              <a:t> فلن تستطيع أبدا تغيير البيئة حجة </a:t>
            </a:r>
          </a:p>
          <a:p>
            <a:pPr marL="0" indent="0" algn="ctr">
              <a:buNone/>
            </a:pPr>
            <a:r>
              <a:rPr lang="ar-SA" sz="2400" b="1" dirty="0" smtClean="0"/>
              <a:t>فارغة نهرب  بها من مواجهة أنفسنا</a:t>
            </a:r>
          </a:p>
          <a:p>
            <a:pPr marL="0" indent="0" algn="ctr">
              <a:buNone/>
            </a:pPr>
            <a:r>
              <a:rPr lang="ar-SA" sz="2400" b="1" dirty="0" smtClean="0"/>
              <a:t> ومواجهة الأمور  القائمة في حياتنا .</a:t>
            </a:r>
          </a:p>
          <a:p>
            <a:pPr marL="0" indent="0" algn="ctr">
              <a:buNone/>
            </a:pPr>
            <a:endParaRPr lang="ar-SA" sz="2400" b="1" dirty="0" smtClean="0"/>
          </a:p>
          <a:p>
            <a:pPr marL="0" indent="0" algn="ctr">
              <a:buNone/>
            </a:pPr>
            <a:endParaRPr lang="ar-SA" sz="2400" b="1" dirty="0" smtClean="0"/>
          </a:p>
          <a:p>
            <a:pPr marL="0" indent="0" algn="ctr">
              <a:buNone/>
            </a:pPr>
            <a:r>
              <a:rPr lang="ar-SA" sz="2400" b="1" dirty="0" smtClean="0"/>
              <a:t>كريم الشاذلي</a:t>
            </a:r>
          </a:p>
          <a:p>
            <a:pPr marL="0" indent="0" algn="ctr">
              <a:buNone/>
            </a:pP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(84)</a:t>
            </a:r>
          </a:p>
        </p:txBody>
      </p:sp>
    </p:spTree>
    <p:extLst>
      <p:ext uri="{BB962C8B-B14F-4D97-AF65-F5344CB8AC3E}">
        <p14:creationId xmlns:p14="http://schemas.microsoft.com/office/powerpoint/2010/main" val="36480439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4229" y="2989447"/>
            <a:ext cx="4716016" cy="2677656"/>
          </a:xfrm>
          <a:prstGeom prst="rect">
            <a:avLst/>
          </a:prstGeom>
        </p:spPr>
        <p:txBody>
          <a:bodyPr wrap="square">
            <a:spAutoFit/>
          </a:bodyPr>
          <a:lstStyle/>
          <a:p>
            <a:pPr algn="ctr">
              <a:buFontTx/>
              <a:buNone/>
            </a:pPr>
            <a:r>
              <a:rPr lang="ar-SA" sz="2400" b="1" dirty="0" smtClean="0"/>
              <a:t>إذا </a:t>
            </a:r>
            <a:r>
              <a:rPr lang="ar-SA" sz="2400" b="1" dirty="0"/>
              <a:t>تصورت أنك تستطيع أن تعيش </a:t>
            </a:r>
            <a:r>
              <a:rPr lang="ar-SA" sz="2400" b="1" dirty="0" smtClean="0"/>
              <a:t>حياة</a:t>
            </a:r>
          </a:p>
          <a:p>
            <a:pPr algn="ctr">
              <a:buFontTx/>
              <a:buNone/>
            </a:pPr>
            <a:r>
              <a:rPr lang="ar-SA" sz="2400" b="1" dirty="0" smtClean="0"/>
              <a:t> </a:t>
            </a:r>
            <a:r>
              <a:rPr lang="ar-SA" sz="2400" b="1" dirty="0"/>
              <a:t>خالية من المتاعب فـــاعلم إذن أن في مقدور سكرتيرك أن يجلس على كرسيك ويؤدي نفس العمل الذي </a:t>
            </a:r>
            <a:r>
              <a:rPr lang="ar-SA" sz="2400" b="1" dirty="0" smtClean="0"/>
              <a:t>تؤديه.</a:t>
            </a:r>
            <a:endParaRPr lang="en-US" sz="2400" b="1" dirty="0"/>
          </a:p>
          <a:p>
            <a:pPr algn="ctr">
              <a:buFontTx/>
              <a:buNone/>
            </a:pPr>
            <a:r>
              <a:rPr lang="ar-SA" sz="2400" b="1" dirty="0"/>
              <a:t>		</a:t>
            </a:r>
            <a:endParaRPr lang="ar-SA" sz="2400" b="1" dirty="0" smtClean="0"/>
          </a:p>
          <a:p>
            <a:pPr algn="ctr">
              <a:buFontTx/>
              <a:buNone/>
            </a:pPr>
            <a:r>
              <a:rPr lang="ar-SA" sz="2400" b="1" dirty="0"/>
              <a:t>			</a:t>
            </a:r>
            <a:r>
              <a:rPr lang="ar-SA" sz="2400" b="1" dirty="0" smtClean="0"/>
              <a:t>                     وليام بت</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(85)</a:t>
            </a:r>
          </a:p>
        </p:txBody>
      </p:sp>
    </p:spTree>
    <p:extLst>
      <p:ext uri="{BB962C8B-B14F-4D97-AF65-F5344CB8AC3E}">
        <p14:creationId xmlns:p14="http://schemas.microsoft.com/office/powerpoint/2010/main" val="895174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55776" y="3140968"/>
            <a:ext cx="5326360" cy="20574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SA" sz="2400" b="1" dirty="0" smtClean="0"/>
              <a:t>جوهرة الإدارة هو قـوة التنبؤ</a:t>
            </a:r>
          </a:p>
          <a:p>
            <a:pPr algn="ctr">
              <a:buFontTx/>
              <a:buNone/>
            </a:pPr>
            <a:r>
              <a:rPr lang="ar-SA" sz="2400" b="1" dirty="0" smtClean="0"/>
              <a:t>قبل حدوث الأشياء.   </a:t>
            </a:r>
          </a:p>
          <a:p>
            <a:pPr algn="ctr">
              <a:buFontTx/>
              <a:buNone/>
            </a:pPr>
            <a:r>
              <a:rPr lang="ar-SA" sz="2400" b="1" dirty="0" smtClean="0"/>
              <a:t>	</a:t>
            </a:r>
          </a:p>
          <a:p>
            <a:pPr algn="ctr">
              <a:buFontTx/>
              <a:buNone/>
            </a:pPr>
            <a:endParaRPr lang="ar-SA" sz="2400" b="1" dirty="0" smtClean="0"/>
          </a:p>
          <a:p>
            <a:pPr algn="ctr">
              <a:buFontTx/>
              <a:buNone/>
            </a:pPr>
            <a:r>
              <a:rPr lang="ar-SA" sz="2400" b="1" dirty="0" smtClean="0"/>
              <a:t>هنري فايول</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(86)</a:t>
            </a:r>
          </a:p>
        </p:txBody>
      </p:sp>
    </p:spTree>
    <p:extLst>
      <p:ext uri="{BB962C8B-B14F-4D97-AF65-F5344CB8AC3E}">
        <p14:creationId xmlns:p14="http://schemas.microsoft.com/office/powerpoint/2010/main" val="7487042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27784" y="2746598"/>
            <a:ext cx="507682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ar-SA" sz="1600" dirty="0"/>
          </a:p>
          <a:p>
            <a:pPr algn="ctr"/>
            <a:r>
              <a:rPr lang="ar-SA" sz="2400" b="1" dirty="0">
                <a:latin typeface="Arial" pitchFamily="34" charset="0"/>
              </a:rPr>
              <a:t>الإيمان بالله هو المصدر الوحيد الذي </a:t>
            </a:r>
            <a:endParaRPr lang="ar-SA" sz="2400" b="1" dirty="0" smtClean="0">
              <a:latin typeface="Arial" pitchFamily="34" charset="0"/>
            </a:endParaRPr>
          </a:p>
          <a:p>
            <a:pPr algn="ctr"/>
            <a:r>
              <a:rPr lang="ar-SA" sz="2400" b="1" dirty="0" smtClean="0">
                <a:latin typeface="Arial" pitchFamily="34" charset="0"/>
              </a:rPr>
              <a:t>يستقي </a:t>
            </a:r>
            <a:r>
              <a:rPr lang="ar-SA" sz="2400" b="1" dirty="0">
                <a:latin typeface="Arial" pitchFamily="34" charset="0"/>
              </a:rPr>
              <a:t>منه العظماء تفاؤلهم بالحياة</a:t>
            </a:r>
            <a:r>
              <a:rPr lang="ar-SA" sz="2400" b="1" dirty="0" smtClean="0">
                <a:latin typeface="Arial" pitchFamily="34" charset="0"/>
              </a:rPr>
              <a:t>.</a:t>
            </a:r>
          </a:p>
          <a:p>
            <a:pPr algn="ctr"/>
            <a:endParaRPr lang="ar-SA" sz="2400" b="1" dirty="0" smtClean="0">
              <a:latin typeface="Arial" pitchFamily="34" charset="0"/>
            </a:endParaRPr>
          </a:p>
          <a:p>
            <a:pPr algn="ctr"/>
            <a:endParaRPr lang="ar-SA" sz="2400" b="1" dirty="0">
              <a:latin typeface="Arial" pitchFamily="34" charset="0"/>
            </a:endParaRPr>
          </a:p>
          <a:p>
            <a:pPr algn="ctr"/>
            <a:r>
              <a:rPr lang="ar-SA" sz="2400" b="1" dirty="0" smtClean="0">
                <a:latin typeface="Arial" pitchFamily="34" charset="0"/>
              </a:rPr>
              <a:t>ديل كارنيجي</a:t>
            </a:r>
            <a:endParaRPr lang="en-US" sz="1600" dirty="0">
              <a:latin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(87)</a:t>
            </a:r>
          </a:p>
        </p:txBody>
      </p:sp>
    </p:spTree>
    <p:extLst>
      <p:ext uri="{BB962C8B-B14F-4D97-AF65-F5344CB8AC3E}">
        <p14:creationId xmlns:p14="http://schemas.microsoft.com/office/powerpoint/2010/main" val="27781738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7744" y="2996952"/>
            <a:ext cx="5688558" cy="20574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لا يجب أن تقيس نفسك بما أنجزت</a:t>
            </a:r>
          </a:p>
          <a:p>
            <a:pPr algn="ctr">
              <a:buFontTx/>
              <a:buNone/>
            </a:pPr>
            <a:r>
              <a:rPr lang="ar-SA" sz="2400" b="1" dirty="0" smtClean="0"/>
              <a:t> حتى الآن، ولكن بما يجب أن تحقق</a:t>
            </a:r>
          </a:p>
          <a:p>
            <a:pPr algn="ctr">
              <a:buFontTx/>
              <a:buNone/>
            </a:pPr>
            <a:r>
              <a:rPr lang="ar-SA" sz="2400" b="1" dirty="0" smtClean="0"/>
              <a:t> مقارنة بقدراتك</a:t>
            </a:r>
            <a:r>
              <a:rPr lang="en-US" sz="2400" dirty="0" smtClean="0"/>
              <a:t> </a:t>
            </a:r>
            <a:endParaRPr lang="ar-SA" sz="2400" dirty="0" smtClean="0"/>
          </a:p>
          <a:p>
            <a:pPr algn="ctr">
              <a:buFontTx/>
              <a:buNone/>
            </a:pPr>
            <a:endParaRPr lang="ar-SA" sz="2400" b="1" dirty="0" smtClean="0"/>
          </a:p>
          <a:p>
            <a:pPr algn="ctr">
              <a:buFontTx/>
              <a:buNone/>
            </a:pPr>
            <a:endParaRPr lang="ar-SA" sz="2400" b="1" dirty="0" smtClean="0"/>
          </a:p>
          <a:p>
            <a:pPr algn="ctr">
              <a:buFontTx/>
              <a:buNone/>
            </a:pPr>
            <a:r>
              <a:rPr lang="ar-SA" sz="2400" b="1" dirty="0" smtClean="0"/>
              <a:t>كفاح فياض</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(88)</a:t>
            </a:r>
          </a:p>
        </p:txBody>
      </p:sp>
    </p:spTree>
    <p:extLst>
      <p:ext uri="{BB962C8B-B14F-4D97-AF65-F5344CB8AC3E}">
        <p14:creationId xmlns:p14="http://schemas.microsoft.com/office/powerpoint/2010/main" val="182131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3500" y="3212976"/>
            <a:ext cx="7810500" cy="20574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smtClean="0"/>
              <a:t>الحظ </a:t>
            </a:r>
            <a:r>
              <a:rPr lang="ar-SA" sz="2400" b="1" dirty="0" smtClean="0"/>
              <a:t>في الحياة هو نقطة الالتقاء</a:t>
            </a:r>
          </a:p>
          <a:p>
            <a:pPr marL="0" indent="0" algn="ctr">
              <a:buNone/>
            </a:pPr>
            <a:r>
              <a:rPr lang="ar-SA" sz="2400" b="1" dirty="0" smtClean="0"/>
              <a:t>بين التحضير الجيد والفرص التي تمر</a:t>
            </a:r>
            <a:r>
              <a:rPr lang="en-US" sz="2400" dirty="0" smtClean="0"/>
              <a:t> .</a:t>
            </a:r>
            <a:endParaRPr lang="ar-SA" sz="2400" dirty="0" smtClean="0"/>
          </a:p>
          <a:p>
            <a:pPr marL="0" indent="0" algn="ctr">
              <a:buNone/>
            </a:pPr>
            <a:endParaRPr lang="ar-SA" sz="2400" dirty="0" smtClean="0"/>
          </a:p>
          <a:p>
            <a:pPr marL="0" indent="0" algn="ctr">
              <a:buNone/>
            </a:pPr>
            <a:endParaRPr lang="ar-SA" sz="2400" dirty="0"/>
          </a:p>
          <a:p>
            <a:pPr marL="0" indent="0" algn="ctr">
              <a:buNone/>
            </a:pPr>
            <a:r>
              <a:rPr lang="ar-SA" sz="2400" b="1" dirty="0" smtClean="0"/>
              <a:t>د.كفاح فياض</a:t>
            </a:r>
            <a:endParaRPr lang="en-US" sz="2400" b="1" dirty="0" smtClean="0"/>
          </a:p>
          <a:p>
            <a:pPr algn="ctr">
              <a:buFontTx/>
              <a:buNone/>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364750" cy="584775"/>
          </a:xfrm>
          <a:prstGeom prst="rect">
            <a:avLst/>
          </a:prstGeom>
          <a:noFill/>
        </p:spPr>
        <p:txBody>
          <a:bodyPr wrap="none" rtlCol="1">
            <a:spAutoFit/>
          </a:bodyPr>
          <a:lstStyle/>
          <a:p>
            <a:r>
              <a:rPr lang="ar-SA" sz="3200" b="1" dirty="0" smtClean="0"/>
              <a:t>القصاصة الثامنة</a:t>
            </a:r>
          </a:p>
        </p:txBody>
      </p:sp>
    </p:spTree>
    <p:extLst>
      <p:ext uri="{BB962C8B-B14F-4D97-AF65-F5344CB8AC3E}">
        <p14:creationId xmlns:p14="http://schemas.microsoft.com/office/powerpoint/2010/main" val="29786661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(89)</a:t>
            </a:r>
          </a:p>
        </p:txBody>
      </p:sp>
      <p:sp>
        <p:nvSpPr>
          <p:cNvPr id="5" name="Rectangle 4"/>
          <p:cNvSpPr/>
          <p:nvPr/>
        </p:nvSpPr>
        <p:spPr>
          <a:xfrm>
            <a:off x="3046237" y="3068960"/>
            <a:ext cx="4572000" cy="1938992"/>
          </a:xfrm>
          <a:prstGeom prst="rect">
            <a:avLst/>
          </a:prstGeom>
        </p:spPr>
        <p:txBody>
          <a:bodyPr>
            <a:spAutoFit/>
          </a:bodyPr>
          <a:lstStyle/>
          <a:p>
            <a:pPr algn="ctr"/>
            <a:r>
              <a:rPr lang="ar-SA" sz="2400" b="1" dirty="0"/>
              <a:t>أنجز مهامك الصعبة أولا، أما السهل منها </a:t>
            </a:r>
            <a:r>
              <a:rPr lang="ar-SA" sz="2400" b="1" dirty="0" smtClean="0"/>
              <a:t>فسوف </a:t>
            </a:r>
            <a:r>
              <a:rPr lang="ar-SA" sz="2400" b="1" dirty="0"/>
              <a:t>يتم من تلقاء </a:t>
            </a:r>
            <a:r>
              <a:rPr lang="ar-SA" sz="2400" b="1" dirty="0" smtClean="0"/>
              <a:t>نفسه</a:t>
            </a:r>
          </a:p>
          <a:p>
            <a:pPr algn="ctr"/>
            <a:r>
              <a:rPr lang="ar-SA" sz="2400" b="1" dirty="0" smtClean="0"/>
              <a:t> </a:t>
            </a:r>
            <a:endParaRPr lang="en-US" sz="2400" b="1" dirty="0" smtClean="0"/>
          </a:p>
          <a:p>
            <a:pPr algn="ctr"/>
            <a:endParaRPr lang="ar-SA" sz="2400" b="1" dirty="0" smtClean="0"/>
          </a:p>
          <a:p>
            <a:pPr algn="ctr"/>
            <a:r>
              <a:rPr lang="en-US" sz="2400" b="1" dirty="0" smtClean="0"/>
              <a:t>  </a:t>
            </a:r>
            <a:r>
              <a:rPr lang="ar-SA" sz="2400" b="1" dirty="0" smtClean="0"/>
              <a:t>ديل كارنيجي</a:t>
            </a:r>
            <a:endParaRPr lang="ar-SA" sz="2400" b="1" dirty="0"/>
          </a:p>
        </p:txBody>
      </p:sp>
    </p:spTree>
    <p:extLst>
      <p:ext uri="{BB962C8B-B14F-4D97-AF65-F5344CB8AC3E}">
        <p14:creationId xmlns:p14="http://schemas.microsoft.com/office/powerpoint/2010/main" val="42899573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27784" y="2924944"/>
            <a:ext cx="5148436" cy="166650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t>كل ما نراه عظيماً في الحياة </a:t>
            </a:r>
          </a:p>
          <a:p>
            <a:pPr algn="ctr">
              <a:buFontTx/>
              <a:buNone/>
            </a:pPr>
            <a:r>
              <a:rPr lang="ar-SA" sz="2800" b="1" dirty="0" smtClean="0"/>
              <a:t>بدأ بفكرة ومن بداية صغيرة .</a:t>
            </a:r>
          </a:p>
          <a:p>
            <a:pPr algn="ctr">
              <a:buFontTx/>
              <a:buNone/>
            </a:pPr>
            <a:endParaRPr lang="en-US" sz="2800" dirty="0" smtClean="0"/>
          </a:p>
          <a:p>
            <a:pPr algn="ctr">
              <a:buFontTx/>
              <a:buNone/>
            </a:pPr>
            <a:r>
              <a:rPr lang="en-US" sz="2800" dirty="0" smtClean="0"/>
              <a:t> </a:t>
            </a:r>
            <a:endParaRPr lang="ar-SA" sz="2800" dirty="0" smtClean="0"/>
          </a:p>
          <a:p>
            <a:pPr algn="ctr">
              <a:buFontTx/>
              <a:buNone/>
            </a:pPr>
            <a:r>
              <a:rPr lang="ar-SA" sz="2800" b="1" dirty="0" smtClean="0"/>
              <a:t>كفاح فياض</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(90)</a:t>
            </a:r>
          </a:p>
        </p:txBody>
      </p:sp>
    </p:spTree>
    <p:extLst>
      <p:ext uri="{BB962C8B-B14F-4D97-AF65-F5344CB8AC3E}">
        <p14:creationId xmlns:p14="http://schemas.microsoft.com/office/powerpoint/2010/main" val="5224778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85705" y="3059268"/>
            <a:ext cx="5184577" cy="2160141"/>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التنافس مع الذات هو أفضل تنافس في العالم</a:t>
            </a:r>
          </a:p>
          <a:p>
            <a:pPr marL="0" indent="0" algn="ctr">
              <a:buNone/>
            </a:pPr>
            <a:r>
              <a:rPr lang="ar-SA" sz="2400" b="1" dirty="0" smtClean="0"/>
              <a:t> وكلما تنافس الإنسان مع نفسه كلما تطور</a:t>
            </a:r>
          </a:p>
          <a:p>
            <a:pPr marL="0" indent="0" algn="ctr">
              <a:buNone/>
            </a:pPr>
            <a:r>
              <a:rPr lang="ar-SA" sz="2400" b="1" dirty="0" smtClean="0"/>
              <a:t> بحيث لا يكون اليوم كما كان بالأمس</a:t>
            </a:r>
          </a:p>
          <a:p>
            <a:pPr marL="0" indent="0" algn="ctr">
              <a:buNone/>
            </a:pPr>
            <a:r>
              <a:rPr lang="ar-SA" sz="2400" b="1" dirty="0" smtClean="0"/>
              <a:t> ولا يكون غداً كما هو اليوم.</a:t>
            </a:r>
          </a:p>
          <a:p>
            <a:pPr marL="0" indent="0" algn="ctr">
              <a:buNone/>
            </a:pPr>
            <a:endParaRPr lang="en-US" sz="2400" b="1" dirty="0" smtClean="0"/>
          </a:p>
          <a:p>
            <a:pPr marL="0" indent="0" algn="ctr">
              <a:buNone/>
            </a:pPr>
            <a:endParaRPr lang="ar-SA" sz="2400" b="1" dirty="0" smtClean="0"/>
          </a:p>
          <a:p>
            <a:pPr marL="0" indent="0" algn="ctr">
              <a:buNone/>
            </a:pPr>
            <a:r>
              <a:rPr lang="ar-SA" sz="2400" b="1" dirty="0" smtClean="0"/>
              <a:t>كفاح فياض</a:t>
            </a:r>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(91)</a:t>
            </a:r>
          </a:p>
        </p:txBody>
      </p:sp>
    </p:spTree>
    <p:extLst>
      <p:ext uri="{BB962C8B-B14F-4D97-AF65-F5344CB8AC3E}">
        <p14:creationId xmlns:p14="http://schemas.microsoft.com/office/powerpoint/2010/main" val="336420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811957" y="2852936"/>
            <a:ext cx="504056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3200" b="1" dirty="0">
                <a:cs typeface="DecoType Naskh Variants" pitchFamily="2" charset="-78"/>
              </a:rPr>
              <a:t> </a:t>
            </a:r>
            <a:r>
              <a:rPr lang="ar-SA" sz="2400" b="1" dirty="0"/>
              <a:t>لندرس مواقفنا في الحياة بذكاء  </a:t>
            </a:r>
            <a:endParaRPr lang="ar-SA" sz="2400" b="1" dirty="0" smtClean="0"/>
          </a:p>
          <a:p>
            <a:pPr algn="ctr"/>
            <a:r>
              <a:rPr lang="ar-SA" sz="2400" b="1" dirty="0" smtClean="0"/>
              <a:t>ولنرسم منهاجنا للمستقبل </a:t>
            </a:r>
            <a:r>
              <a:rPr lang="ar-SA" sz="2400" b="1" dirty="0"/>
              <a:t>على بصيرة</a:t>
            </a:r>
          </a:p>
          <a:p>
            <a:pPr algn="ctr"/>
            <a:r>
              <a:rPr lang="ar-SA" sz="2400" b="1" dirty="0"/>
              <a:t>ثم لنرم بصدورنا إلى الأمام </a:t>
            </a:r>
            <a:r>
              <a:rPr lang="ar-SA" sz="2400" b="1" dirty="0" smtClean="0"/>
              <a:t>لا </a:t>
            </a:r>
            <a:r>
              <a:rPr lang="ar-SA" sz="2400" b="1" dirty="0"/>
              <a:t>تثنينا عقبة لايلومنا توجس ولنثق أن الله يحب منا هذا المضاء  </a:t>
            </a:r>
          </a:p>
          <a:p>
            <a:pPr algn="ctr"/>
            <a:r>
              <a:rPr lang="ar-SA" sz="2400" b="1" dirty="0" smtClean="0"/>
              <a:t>لأنه </a:t>
            </a:r>
            <a:r>
              <a:rPr lang="ar-SA" sz="2400" b="1" dirty="0"/>
              <a:t>يكره الجبناء ويحب المتوكلين </a:t>
            </a:r>
            <a:r>
              <a:rPr lang="ar-SA" sz="2400" b="1" dirty="0" smtClean="0"/>
              <a:t>.</a:t>
            </a:r>
          </a:p>
          <a:p>
            <a:pPr algn="ctr"/>
            <a:endParaRPr lang="ar-SA" sz="2400" b="1" dirty="0" smtClean="0"/>
          </a:p>
          <a:p>
            <a:pPr algn="ctr"/>
            <a:endParaRPr lang="ar-SA" sz="2400" b="1" dirty="0"/>
          </a:p>
          <a:p>
            <a:pPr algn="ctr"/>
            <a:r>
              <a:rPr lang="ar-SA" sz="2400" b="1" dirty="0" smtClean="0"/>
              <a:t>د.محمد الغزالي</a:t>
            </a:r>
            <a:endParaRPr lang="ar-SA" sz="2400" b="1" dirty="0"/>
          </a:p>
          <a:p>
            <a:pPr algn="ctr"/>
            <a:endParaRPr lang="en-US" sz="3200" b="1" dirty="0">
              <a:cs typeface="DecoType Naskh Variants"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(92)</a:t>
            </a:r>
          </a:p>
        </p:txBody>
      </p:sp>
    </p:spTree>
    <p:extLst>
      <p:ext uri="{BB962C8B-B14F-4D97-AF65-F5344CB8AC3E}">
        <p14:creationId xmlns:p14="http://schemas.microsoft.com/office/powerpoint/2010/main" val="25569943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(93)</a:t>
            </a:r>
          </a:p>
        </p:txBody>
      </p:sp>
      <p:sp>
        <p:nvSpPr>
          <p:cNvPr id="5" name="Rectangle 4"/>
          <p:cNvSpPr/>
          <p:nvPr/>
        </p:nvSpPr>
        <p:spPr>
          <a:xfrm>
            <a:off x="3046237" y="3212976"/>
            <a:ext cx="4572000" cy="1569660"/>
          </a:xfrm>
          <a:prstGeom prst="rect">
            <a:avLst/>
          </a:prstGeom>
        </p:spPr>
        <p:txBody>
          <a:bodyPr>
            <a:spAutoFit/>
          </a:bodyPr>
          <a:lstStyle/>
          <a:p>
            <a:pPr algn="ctr" rtl="1"/>
            <a:r>
              <a:rPr lang="ar-SA" sz="2400" b="1" dirty="0"/>
              <a:t>كل رجل يصبح عظيماً بالتناسب مع قدرته على توجيه قواه في اتجاه معين</a:t>
            </a:r>
            <a:r>
              <a:rPr lang="ar-SA" sz="2400" b="1" dirty="0" smtClean="0"/>
              <a:t>.</a:t>
            </a:r>
          </a:p>
          <a:p>
            <a:pPr algn="ctr" rtl="1"/>
            <a:endParaRPr lang="ar-SA" sz="2400" b="1" dirty="0" smtClean="0"/>
          </a:p>
          <a:p>
            <a:pPr algn="ctr" rtl="1"/>
            <a:r>
              <a:rPr lang="ar-SA" sz="2400" b="1" dirty="0" smtClean="0"/>
              <a:t>(</a:t>
            </a:r>
            <a:r>
              <a:rPr lang="ar-SA" sz="2400" b="1" dirty="0"/>
              <a:t>اوريسون سوت ماردن) </a:t>
            </a:r>
            <a:endParaRPr lang="en-US" sz="2400" b="1" dirty="0"/>
          </a:p>
        </p:txBody>
      </p:sp>
    </p:spTree>
    <p:extLst>
      <p:ext uri="{BB962C8B-B14F-4D97-AF65-F5344CB8AC3E}">
        <p14:creationId xmlns:p14="http://schemas.microsoft.com/office/powerpoint/2010/main" val="31450081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60042" y="3068960"/>
            <a:ext cx="5112568" cy="147555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400" b="1" dirty="0" smtClean="0"/>
              <a:t>إذا لم يجد الإنسان شيئاً في الحياة يموت </a:t>
            </a:r>
          </a:p>
          <a:p>
            <a:pPr marL="0" indent="0" algn="ctr">
              <a:buNone/>
            </a:pPr>
            <a:r>
              <a:rPr lang="ar-SA" sz="2400" b="1" dirty="0" smtClean="0"/>
              <a:t>من أجله، فإنه أغلب الظن لن يجد شيئاً </a:t>
            </a:r>
          </a:p>
          <a:p>
            <a:pPr marL="0" indent="0" algn="ctr">
              <a:buNone/>
            </a:pPr>
            <a:r>
              <a:rPr lang="ar-SA" sz="2400" b="1" dirty="0" smtClean="0"/>
              <a:t>يعيش من أجله.</a:t>
            </a:r>
          </a:p>
          <a:p>
            <a:pPr marL="0" indent="0" algn="ctr">
              <a:buNone/>
            </a:pPr>
            <a:endParaRPr lang="ar-SA" sz="2400" b="1" dirty="0" smtClean="0"/>
          </a:p>
          <a:p>
            <a:pPr marL="0" indent="0" algn="ctr">
              <a:buNone/>
            </a:pPr>
            <a:endParaRPr lang="ar-SA" sz="2400" b="1" dirty="0"/>
          </a:p>
          <a:p>
            <a:pPr marL="0" indent="0" algn="ctr">
              <a:buNone/>
            </a:pPr>
            <a:r>
              <a:rPr lang="ar-SA" sz="2400" b="1" dirty="0" smtClean="0"/>
              <a:t>كفاح فياض</a:t>
            </a:r>
            <a:endParaRPr lang="en-US" sz="2400" b="1" dirty="0" smtClean="0"/>
          </a:p>
          <a:p>
            <a:pPr marL="0" indent="0" algn="ctr">
              <a:buNone/>
            </a:pP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(94)</a:t>
            </a:r>
          </a:p>
        </p:txBody>
      </p:sp>
    </p:spTree>
    <p:extLst>
      <p:ext uri="{BB962C8B-B14F-4D97-AF65-F5344CB8AC3E}">
        <p14:creationId xmlns:p14="http://schemas.microsoft.com/office/powerpoint/2010/main" val="15030799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(95)</a:t>
            </a:r>
          </a:p>
        </p:txBody>
      </p:sp>
      <p:sp>
        <p:nvSpPr>
          <p:cNvPr id="5" name="Rectangle 4"/>
          <p:cNvSpPr/>
          <p:nvPr/>
        </p:nvSpPr>
        <p:spPr>
          <a:xfrm>
            <a:off x="3046237" y="3068960"/>
            <a:ext cx="4572000" cy="2246769"/>
          </a:xfrm>
          <a:prstGeom prst="rect">
            <a:avLst/>
          </a:prstGeom>
        </p:spPr>
        <p:txBody>
          <a:bodyPr>
            <a:spAutoFit/>
          </a:bodyPr>
          <a:lstStyle/>
          <a:p>
            <a:pPr algn="ctr"/>
            <a:r>
              <a:rPr lang="ar-SA" sz="2000" b="1" dirty="0"/>
              <a:t>الذي يعوق معظم الناس عن تسجيل إنجازات جيدة ليس العقبات الكبرى التي يواجهونها في طريقهم، </a:t>
            </a:r>
            <a:endParaRPr lang="en-US" sz="2000" b="1" dirty="0" smtClean="0"/>
          </a:p>
          <a:p>
            <a:pPr algn="ctr"/>
            <a:r>
              <a:rPr lang="en-US" sz="2000" b="1" dirty="0" smtClean="0"/>
              <a:t>.</a:t>
            </a:r>
            <a:r>
              <a:rPr lang="ar-SA" sz="2000" b="1" dirty="0" smtClean="0"/>
              <a:t>وإنما </a:t>
            </a:r>
            <a:r>
              <a:rPr lang="ar-SA" sz="2000" b="1" dirty="0"/>
              <a:t>التردد والخوف من </a:t>
            </a:r>
            <a:r>
              <a:rPr lang="ar-SA" sz="2000" b="1" dirty="0" smtClean="0"/>
              <a:t>الانطلاق</a:t>
            </a:r>
          </a:p>
          <a:p>
            <a:pPr algn="ctr"/>
            <a:endParaRPr lang="ar-SA" sz="2000" b="1" dirty="0" smtClean="0"/>
          </a:p>
          <a:p>
            <a:pPr algn="ctr"/>
            <a:endParaRPr lang="ar-SA" sz="2000" b="1" dirty="0"/>
          </a:p>
          <a:p>
            <a:pPr algn="ctr"/>
            <a:r>
              <a:rPr lang="ar-SA" sz="2000" b="1" dirty="0" smtClean="0"/>
              <a:t>د.عبد الكريم بكار</a:t>
            </a:r>
          </a:p>
          <a:p>
            <a:pPr algn="ctr"/>
            <a:endParaRPr lang="ar-SA" sz="2000" b="1" dirty="0"/>
          </a:p>
        </p:txBody>
      </p:sp>
    </p:spTree>
    <p:extLst>
      <p:ext uri="{BB962C8B-B14F-4D97-AF65-F5344CB8AC3E}">
        <p14:creationId xmlns:p14="http://schemas.microsoft.com/office/powerpoint/2010/main" val="2495735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23824" y="2420888"/>
            <a:ext cx="74168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000" dirty="0"/>
              <a:t>                                                                                                                               </a:t>
            </a:r>
          </a:p>
          <a:p>
            <a:pPr algn="ctr"/>
            <a:r>
              <a:rPr lang="ar-SA" sz="2000" b="1" dirty="0"/>
              <a:t> إن  الاكتفاء الذاتي وحسن استغلال ما في اليد </a:t>
            </a:r>
            <a:endParaRPr lang="ar-SA" sz="2000" b="1" dirty="0" smtClean="0"/>
          </a:p>
          <a:p>
            <a:pPr algn="ctr"/>
            <a:r>
              <a:rPr lang="ar-SA" sz="2000" b="1" dirty="0" smtClean="0"/>
              <a:t>ونبذ </a:t>
            </a:r>
            <a:r>
              <a:rPr lang="ar-SA" sz="2000" b="1" dirty="0"/>
              <a:t>الاتكال على المنى هي نواة العظمة النفسية </a:t>
            </a:r>
          </a:p>
          <a:p>
            <a:pPr algn="ctr"/>
            <a:r>
              <a:rPr lang="ar-SA" sz="2000" b="1" dirty="0" smtClean="0"/>
              <a:t>وسر </a:t>
            </a:r>
            <a:r>
              <a:rPr lang="ar-SA" sz="2000" b="1" dirty="0"/>
              <a:t>الانتصار على الظروف المفتنة .</a:t>
            </a:r>
          </a:p>
          <a:p>
            <a:pPr algn="ct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(96)</a:t>
            </a:r>
          </a:p>
        </p:txBody>
      </p:sp>
      <p:sp>
        <p:nvSpPr>
          <p:cNvPr id="6" name="Rectangle 5"/>
          <p:cNvSpPr/>
          <p:nvPr/>
        </p:nvSpPr>
        <p:spPr>
          <a:xfrm>
            <a:off x="4698847" y="4941168"/>
            <a:ext cx="1433405" cy="400110"/>
          </a:xfrm>
          <a:prstGeom prst="rect">
            <a:avLst/>
          </a:prstGeom>
        </p:spPr>
        <p:txBody>
          <a:bodyPr wrap="none">
            <a:spAutoFit/>
          </a:bodyPr>
          <a:lstStyle/>
          <a:p>
            <a:pPr algn="ctr"/>
            <a:r>
              <a:rPr lang="ar-SA" sz="2000" b="1" dirty="0"/>
              <a:t>د.محمد الغزالي</a:t>
            </a:r>
          </a:p>
        </p:txBody>
      </p:sp>
    </p:spTree>
    <p:extLst>
      <p:ext uri="{BB962C8B-B14F-4D97-AF65-F5344CB8AC3E}">
        <p14:creationId xmlns:p14="http://schemas.microsoft.com/office/powerpoint/2010/main" val="14277703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75372" y="2996952"/>
            <a:ext cx="4608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sz="2400" b="1" dirty="0"/>
              <a:t> إن طمأنينة الذهن لا تأتي إلا بالتسليم بأسوأ </a:t>
            </a:r>
            <a:r>
              <a:rPr lang="ar-SA" sz="2400" b="1" dirty="0" smtClean="0"/>
              <a:t>الفرضيات فالتسليم </a:t>
            </a:r>
            <a:r>
              <a:rPr lang="ar-SA" sz="2400" b="1" dirty="0"/>
              <a:t>يحرر النشاط من قيوده ..</a:t>
            </a:r>
            <a:endParaRPr lang="en-US" sz="2400" b="1" dirty="0"/>
          </a:p>
          <a:p>
            <a:pPr algn="ctr"/>
            <a:r>
              <a:rPr lang="ar-SA" sz="2400" b="1"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(97)</a:t>
            </a:r>
          </a:p>
        </p:txBody>
      </p:sp>
      <p:sp>
        <p:nvSpPr>
          <p:cNvPr id="5" name="Rectangle 4"/>
          <p:cNvSpPr/>
          <p:nvPr/>
        </p:nvSpPr>
        <p:spPr>
          <a:xfrm>
            <a:off x="4737158" y="4828510"/>
            <a:ext cx="1420582" cy="461665"/>
          </a:xfrm>
          <a:prstGeom prst="rect">
            <a:avLst/>
          </a:prstGeom>
        </p:spPr>
        <p:txBody>
          <a:bodyPr wrap="none">
            <a:spAutoFit/>
          </a:bodyPr>
          <a:lstStyle/>
          <a:p>
            <a:pPr algn="ctr"/>
            <a:r>
              <a:rPr lang="ar-SA" sz="2400" b="1" dirty="0"/>
              <a:t>ديل كارنيجي</a:t>
            </a:r>
            <a:endParaRPr lang="en-US" sz="2400" b="1" dirty="0"/>
          </a:p>
        </p:txBody>
      </p:sp>
    </p:spTree>
    <p:extLst>
      <p:ext uri="{BB962C8B-B14F-4D97-AF65-F5344CB8AC3E}">
        <p14:creationId xmlns:p14="http://schemas.microsoft.com/office/powerpoint/2010/main" val="31237609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1" y="623224"/>
            <a:ext cx="3680712" cy="1653647"/>
          </a:xfrm>
          <a:prstGeom prst="rect">
            <a:avLst/>
          </a:prstGeom>
        </p:spPr>
      </p:pic>
      <p:sp>
        <p:nvSpPr>
          <p:cNvPr id="4" name="TextBox 3"/>
          <p:cNvSpPr txBox="1"/>
          <p:nvPr/>
        </p:nvSpPr>
        <p:spPr>
          <a:xfrm>
            <a:off x="3635895" y="1183204"/>
            <a:ext cx="2252540" cy="584775"/>
          </a:xfrm>
          <a:prstGeom prst="rect">
            <a:avLst/>
          </a:prstGeom>
          <a:noFill/>
        </p:spPr>
        <p:txBody>
          <a:bodyPr wrap="none" rtlCol="1">
            <a:spAutoFit/>
          </a:bodyPr>
          <a:lstStyle/>
          <a:p>
            <a:r>
              <a:rPr lang="ar-SA" sz="3200" b="1" dirty="0" smtClean="0"/>
              <a:t>القصاصة (98)</a:t>
            </a:r>
          </a:p>
        </p:txBody>
      </p:sp>
      <p:sp>
        <p:nvSpPr>
          <p:cNvPr id="5" name="Rectangle 4"/>
          <p:cNvSpPr/>
          <p:nvPr/>
        </p:nvSpPr>
        <p:spPr>
          <a:xfrm>
            <a:off x="3648871" y="3101744"/>
            <a:ext cx="3523722" cy="830997"/>
          </a:xfrm>
          <a:prstGeom prst="rect">
            <a:avLst/>
          </a:prstGeom>
        </p:spPr>
        <p:txBody>
          <a:bodyPr wrap="none">
            <a:spAutoFit/>
          </a:bodyPr>
          <a:lstStyle/>
          <a:p>
            <a:pPr algn="ctr"/>
            <a:r>
              <a:rPr lang="ar-SA" sz="2400" b="1" dirty="0"/>
              <a:t>مواهب العظماء لا تتفتق إلا وسط </a:t>
            </a:r>
            <a:endParaRPr lang="ar-SA" sz="2400" b="1" dirty="0" smtClean="0"/>
          </a:p>
          <a:p>
            <a:pPr algn="ctr"/>
            <a:r>
              <a:rPr lang="en-US" sz="2400" b="1" dirty="0"/>
              <a:t> </a:t>
            </a:r>
            <a:r>
              <a:rPr lang="en-US" sz="2400" b="1" dirty="0" smtClean="0"/>
              <a:t>.</a:t>
            </a:r>
            <a:r>
              <a:rPr lang="ar-SA" sz="2400" b="1" dirty="0" smtClean="0"/>
              <a:t>ركام </a:t>
            </a:r>
            <a:r>
              <a:rPr lang="ar-SA" sz="2400" b="1" dirty="0"/>
              <a:t>المشقات والصعوبات</a:t>
            </a:r>
          </a:p>
        </p:txBody>
      </p:sp>
      <p:sp>
        <p:nvSpPr>
          <p:cNvPr id="2" name="TextBox 1"/>
          <p:cNvSpPr txBox="1"/>
          <p:nvPr/>
        </p:nvSpPr>
        <p:spPr>
          <a:xfrm>
            <a:off x="4762165" y="4725144"/>
            <a:ext cx="1595309" cy="400110"/>
          </a:xfrm>
          <a:prstGeom prst="rect">
            <a:avLst/>
          </a:prstGeom>
          <a:noFill/>
        </p:spPr>
        <p:txBody>
          <a:bodyPr wrap="none" rtlCol="1">
            <a:spAutoFit/>
          </a:bodyPr>
          <a:lstStyle/>
          <a:p>
            <a:r>
              <a:rPr lang="ar-SA" sz="2000" b="1" dirty="0" smtClean="0"/>
              <a:t>د.عبد الكريم بكار</a:t>
            </a:r>
            <a:endParaRPr lang="ar-SA" sz="2000" b="1" dirty="0"/>
          </a:p>
        </p:txBody>
      </p:sp>
    </p:spTree>
    <p:extLst>
      <p:ext uri="{BB962C8B-B14F-4D97-AF65-F5344CB8AC3E}">
        <p14:creationId xmlns:p14="http://schemas.microsoft.com/office/powerpoint/2010/main" val="212717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قصاصات  ملهمة من وحي تجارب العظما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قصاصات  ملهمة من وحي تجارب العظماء</Template>
  <TotalTime>1187</TotalTime>
  <Words>5180</Words>
  <Application>Microsoft Office PowerPoint</Application>
  <PresentationFormat>On-screen Show (4:3)</PresentationFormat>
  <Paragraphs>1256</Paragraphs>
  <Slides>201</Slides>
  <Notes>3</Notes>
  <HiddenSlides>0</HiddenSlides>
  <MMClips>0</MMClips>
  <ScaleCrop>false</ScaleCrop>
  <HeadingPairs>
    <vt:vector size="4" baseType="variant">
      <vt:variant>
        <vt:lpstr>Theme</vt:lpstr>
      </vt:variant>
      <vt:variant>
        <vt:i4>1</vt:i4>
      </vt:variant>
      <vt:variant>
        <vt:lpstr>Slide Titles</vt:lpstr>
      </vt:variant>
      <vt:variant>
        <vt:i4>201</vt:i4>
      </vt:variant>
    </vt:vector>
  </HeadingPairs>
  <TitlesOfParts>
    <vt:vector size="202" baseType="lpstr">
      <vt:lpstr>قصاصات  ملهمة من وحي تجارب العظماء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ANSAM</dc:creator>
  <cp:lastModifiedBy>ANSAM</cp:lastModifiedBy>
  <cp:revision>135</cp:revision>
  <dcterms:created xsi:type="dcterms:W3CDTF">2012-07-14T13:45:05Z</dcterms:created>
  <dcterms:modified xsi:type="dcterms:W3CDTF">2012-08-01T14:24:26Z</dcterms:modified>
</cp:coreProperties>
</file>